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57" r:id="rId5"/>
    <p:sldId id="287" r:id="rId6"/>
    <p:sldId id="268" r:id="rId7"/>
    <p:sldId id="274" r:id="rId8"/>
    <p:sldId id="273" r:id="rId9"/>
    <p:sldId id="277" r:id="rId10"/>
    <p:sldId id="278" r:id="rId11"/>
    <p:sldId id="275" r:id="rId12"/>
    <p:sldId id="276" r:id="rId13"/>
    <p:sldId id="281" r:id="rId14"/>
    <p:sldId id="285" r:id="rId15"/>
    <p:sldId id="282" r:id="rId16"/>
    <p:sldId id="260" r:id="rId17"/>
    <p:sldId id="266" r:id="rId18"/>
    <p:sldId id="261" r:id="rId19"/>
    <p:sldId id="267" r:id="rId20"/>
    <p:sldId id="262" r:id="rId21"/>
    <p:sldId id="269" r:id="rId22"/>
    <p:sldId id="279" r:id="rId23"/>
    <p:sldId id="270" r:id="rId24"/>
    <p:sldId id="263" r:id="rId25"/>
    <p:sldId id="283" r:id="rId26"/>
    <p:sldId id="264" r:id="rId27"/>
    <p:sldId id="286" r:id="rId28"/>
    <p:sldId id="280" r:id="rId29"/>
    <p:sldId id="288" r:id="rId3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2" autoAdjust="0"/>
  </p:normalViewPr>
  <p:slideViewPr>
    <p:cSldViewPr snapToGrid="0">
      <p:cViewPr>
        <p:scale>
          <a:sx n="87" d="100"/>
          <a:sy n="87" d="100"/>
        </p:scale>
        <p:origin x="-1332"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9/30/2021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9/30/2021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mailto:contact-covid@ac-noumea.nc" TargetMode="Externa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mailto:contact-covid@ac-noumea.nc"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mailto:contact-covid@ac-noumea.nc" TargetMode="Externa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b="1" dirty="0" smtClean="0"/>
              <a:t>Les protocoles sanitaires en milieu scolaire </a:t>
            </a:r>
            <a:r>
              <a:rPr lang="fr-FR" dirty="0" smtClean="0"/>
              <a:t/>
            </a:r>
            <a:br>
              <a:rPr lang="fr-FR" dirty="0" smtClean="0"/>
            </a:br>
            <a:r>
              <a:rPr lang="fr-FR" dirty="0"/>
              <a:t/>
            </a:r>
            <a:br>
              <a:rPr lang="fr-FR" dirty="0"/>
            </a:br>
            <a:endParaRPr lang="fr-FR" dirty="0"/>
          </a:p>
        </p:txBody>
      </p:sp>
      <p:sp>
        <p:nvSpPr>
          <p:cNvPr id="3" name="Sous-titre 2"/>
          <p:cNvSpPr>
            <a:spLocks noGrp="1"/>
          </p:cNvSpPr>
          <p:nvPr>
            <p:ph type="subTitle" idx="1"/>
          </p:nvPr>
        </p:nvSpPr>
        <p:spPr>
          <a:xfrm>
            <a:off x="1100015" y="3538970"/>
            <a:ext cx="7315200" cy="914400"/>
          </a:xfrm>
        </p:spPr>
        <p:txBody>
          <a:bodyPr>
            <a:normAutofit/>
          </a:bodyPr>
          <a:lstStyle/>
          <a:p>
            <a:pPr algn="ctr"/>
            <a:r>
              <a:rPr lang="fr-FR" sz="2400" b="1" dirty="0" smtClean="0"/>
              <a:t>Rentrée octobre 2021</a:t>
            </a:r>
            <a:endParaRPr lang="fr-FR" sz="2400" b="1"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1" r="33879" b="1160"/>
          <a:stretch/>
        </p:blipFill>
        <p:spPr>
          <a:xfrm>
            <a:off x="2880364" y="5267427"/>
            <a:ext cx="3754502" cy="159057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274" y="891283"/>
            <a:ext cx="2757487" cy="118225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9274" y="5010538"/>
            <a:ext cx="1238249" cy="99059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5365" y="5010538"/>
            <a:ext cx="1211396" cy="967569"/>
          </a:xfrm>
          <a:prstGeom prst="rect">
            <a:avLst/>
          </a:prstGeom>
        </p:spPr>
      </p:pic>
    </p:spTree>
    <p:extLst>
      <p:ext uri="{BB962C8B-B14F-4D97-AF65-F5344CB8AC3E}">
        <p14:creationId xmlns:p14="http://schemas.microsoft.com/office/powerpoint/2010/main" val="3525920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777" y="-191779"/>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7" name="Zone de texte 26"/>
          <p:cNvSpPr txBox="1"/>
          <p:nvPr/>
        </p:nvSpPr>
        <p:spPr>
          <a:xfrm>
            <a:off x="3683454" y="330858"/>
            <a:ext cx="7765208" cy="6187139"/>
          </a:xfrm>
          <a:prstGeom prst="rect">
            <a:avLst/>
          </a:prstGeom>
          <a:solidFill>
            <a:srgbClr val="BEDBF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800"/>
              </a:spcAft>
            </a:pPr>
            <a:r>
              <a:rPr lang="fr-FR" sz="1100" b="1"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800"/>
              </a:spcAft>
            </a:pPr>
            <a:r>
              <a:rPr lang="fr-FR" sz="1100" b="1" dirty="0" smtClean="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LE PORT DU MASQUE</a:t>
            </a: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800"/>
              </a:spcAft>
            </a:pPr>
            <a:r>
              <a:rPr lang="fr-FR" sz="1100" b="1" dirty="0" smtClean="0">
                <a:effectLst/>
                <a:latin typeface="Calibri" panose="020F0502020204030204" pitchFamily="34" charset="0"/>
                <a:ea typeface="Calibri" panose="020F0502020204030204" pitchFamily="34" charset="0"/>
                <a:cs typeface="Times New Roman" panose="02020603050405020304" pitchFamily="18" charset="0"/>
              </a:rPr>
              <a:t>Pour </a:t>
            </a:r>
            <a:r>
              <a:rPr lang="fr-FR" sz="1100" b="1" dirty="0">
                <a:effectLst/>
                <a:latin typeface="Calibri" panose="020F0502020204030204" pitchFamily="34" charset="0"/>
                <a:ea typeface="Calibri" panose="020F0502020204030204" pitchFamily="34" charset="0"/>
                <a:cs typeface="Times New Roman" panose="02020603050405020304" pitchFamily="18" charset="0"/>
              </a:rPr>
              <a:t>les personnels :</a:t>
            </a:r>
            <a:r>
              <a:rPr lang="fr-FR" sz="1100" dirty="0">
                <a:effectLst/>
                <a:latin typeface="Calibri" panose="020F0502020204030204" pitchFamily="34" charset="0"/>
                <a:ea typeface="Calibri" panose="020F0502020204030204" pitchFamily="34" charset="0"/>
                <a:cs typeface="Times New Roman" panose="02020603050405020304" pitchFamily="18" charset="0"/>
              </a:rPr>
              <a:t> Le port d’un masque à usage non sanitaire (UNS1) </a:t>
            </a:r>
            <a:r>
              <a:rPr lang="fr-FR" sz="1100" dirty="0">
                <a:latin typeface="Calibri" panose="020F0502020204030204" pitchFamily="34" charset="0"/>
                <a:ea typeface="Calibri" panose="020F0502020204030204" pitchFamily="34" charset="0"/>
                <a:cs typeface="Times New Roman" panose="02020603050405020304" pitchFamily="18" charset="0"/>
              </a:rPr>
              <a:t>est obligatoire pour les </a:t>
            </a:r>
            <a:r>
              <a:rPr lang="fr-FR" sz="1100" dirty="0">
                <a:effectLst/>
                <a:latin typeface="Calibri" panose="020F0502020204030204" pitchFamily="34" charset="0"/>
                <a:ea typeface="Calibri" panose="020F0502020204030204" pitchFamily="34" charset="0"/>
                <a:cs typeface="Times New Roman" panose="02020603050405020304" pitchFamily="18" charset="0"/>
              </a:rPr>
              <a:t>personnels tant dans les espaces clos que dans les espaces extérieurs</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100" dirty="0" smtClean="0">
                <a:effectLst/>
                <a:latin typeface="Calibri" panose="020F0502020204030204" pitchFamily="34" charset="0"/>
                <a:ea typeface="Calibri" panose="020F0502020204030204" pitchFamily="34" charset="0"/>
                <a:cs typeface="Calibri" panose="020F0502020204030204" pitchFamily="34" charset="0"/>
              </a:rPr>
              <a:t>. </a:t>
            </a:r>
            <a:r>
              <a:rPr lang="fr-FR" sz="1100" dirty="0">
                <a:effectLst/>
                <a:latin typeface="Calibri" panose="020F0502020204030204" pitchFamily="34" charset="0"/>
                <a:ea typeface="Calibri" panose="020F0502020204030204" pitchFamily="34" charset="0"/>
                <a:cs typeface="Times New Roman" panose="02020603050405020304" pitchFamily="18" charset="0"/>
              </a:rPr>
              <a:t>Le port du masque n’est pas obligatoire lorsqu’il est incompatible avec l’activité (prise de repas, nuit en </a:t>
            </a:r>
            <a:r>
              <a:rPr lang="fr-FR" sz="1100" dirty="0">
                <a:latin typeface="Calibri" panose="020F0502020204030204" pitchFamily="34" charset="0"/>
                <a:ea typeface="Calibri" panose="020F0502020204030204" pitchFamily="34" charset="0"/>
                <a:cs typeface="Times New Roman" panose="02020603050405020304" pitchFamily="18" charset="0"/>
              </a:rPr>
              <a:t>internat). Dans </a:t>
            </a:r>
            <a:r>
              <a:rPr lang="fr-FR" sz="1100" dirty="0">
                <a:effectLst/>
                <a:latin typeface="Calibri" panose="020F0502020204030204" pitchFamily="34" charset="0"/>
                <a:ea typeface="Calibri" panose="020F0502020204030204" pitchFamily="34" charset="0"/>
                <a:cs typeface="Times New Roman" panose="02020603050405020304" pitchFamily="18" charset="0"/>
              </a:rPr>
              <a:t>ces situations, une attention particulière est apportée à la limitation du brassage et/ou au respect de la distanciation.</a:t>
            </a:r>
          </a:p>
          <a:p>
            <a:pPr marL="269875" marR="245110" algn="just">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Lorsque le masque n’est pas utilisé, il peut être soit suspendu à une accroche isolée, soit replié sans contacts extérieur/intérieur (ne pas le rouler). </a:t>
            </a:r>
            <a:endParaRPr lang="fr-FR" sz="1100" dirty="0" smtClean="0">
              <a:effectLst/>
              <a:latin typeface="Calibri" panose="020F0502020204030204" pitchFamily="34" charset="0"/>
              <a:ea typeface="Calibri" panose="020F0502020204030204" pitchFamily="34" charset="0"/>
              <a:cs typeface="Calibri" panose="020F0502020204030204" pitchFamily="34" charset="0"/>
            </a:endParaRPr>
          </a:p>
          <a:p>
            <a:pPr marL="269875" marR="245110" algn="just">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69875" marR="245110" algn="just">
              <a:lnSpc>
                <a:spcPct val="107000"/>
              </a:lnSpc>
              <a:spcAft>
                <a:spcPts val="0"/>
              </a:spcAft>
            </a:pPr>
            <a:r>
              <a:rPr lang="fr-FR" sz="1100" dirty="0">
                <a:latin typeface="Calibri" panose="020F0502020204030204" pitchFamily="34" charset="0"/>
                <a:ea typeface="Calibri" panose="020F0502020204030204" pitchFamily="34" charset="0"/>
                <a:cs typeface="Times New Roman" panose="02020603050405020304" pitchFamily="18" charset="0"/>
              </a:rPr>
              <a:t>Les employeurs mettent à disposition de leurs agents des masques dits à « usage non sanitaire » de type 1.</a:t>
            </a:r>
          </a:p>
          <a:p>
            <a:pPr marL="270510" marR="245745" algn="just">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Pour les élèves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245110" algn="just">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Le port du masque à usage non sanitaire (UNS 1) </a:t>
            </a:r>
            <a:r>
              <a:rPr lang="fr-FR" sz="1100" dirty="0">
                <a:latin typeface="Calibri" panose="020F0502020204030204" pitchFamily="34" charset="0"/>
                <a:ea typeface="Calibri" panose="020F0502020204030204" pitchFamily="34" charset="0"/>
                <a:cs typeface="Times New Roman" panose="02020603050405020304" pitchFamily="18" charset="0"/>
              </a:rPr>
              <a:t>est obligatoire à partir du CP dans les </a:t>
            </a:r>
            <a:r>
              <a:rPr lang="fr-FR" sz="1100" dirty="0">
                <a:effectLst/>
                <a:latin typeface="Calibri" panose="020F0502020204030204" pitchFamily="34" charset="0"/>
                <a:ea typeface="Calibri" panose="020F0502020204030204" pitchFamily="34" charset="0"/>
                <a:cs typeface="Calibri" panose="020F0502020204030204" pitchFamily="34" charset="0"/>
              </a:rPr>
              <a:t>espaces clos ainsi que dans les espaces extérieurs. Le port du masque n’est pas obligatoire lorsqu’il est incompatible avec l’activité (prise de repas, nuit en internat, pratiques sportives intenses, etc.). </a:t>
            </a:r>
            <a:r>
              <a:rPr lang="fr-FR" sz="1100" dirty="0">
                <a:latin typeface="Calibri" panose="020F0502020204030204" pitchFamily="34" charset="0"/>
                <a:ea typeface="Calibri" panose="020F0502020204030204" pitchFamily="34" charset="0"/>
                <a:cs typeface="Calibri" panose="020F0502020204030204" pitchFamily="34" charset="0"/>
              </a:rPr>
              <a:t>Les activités physiques et sportives sont maintenues en extérieur, dans le respect d’une distanciation de 2 mètres. Elles sont suspendues en intérieur </a:t>
            </a:r>
            <a:r>
              <a:rPr lang="fr-FR" sz="1100" dirty="0" smtClean="0">
                <a:latin typeface="Calibri" panose="020F0502020204030204" pitchFamily="34" charset="0"/>
                <a:ea typeface="Calibri" panose="020F0502020204030204" pitchFamily="34" charset="0"/>
                <a:cs typeface="Calibri" panose="020F0502020204030204" pitchFamily="34" charset="0"/>
              </a:rPr>
              <a:t>. Dans </a:t>
            </a:r>
            <a:r>
              <a:rPr lang="fr-FR" sz="1100" dirty="0">
                <a:effectLst/>
                <a:latin typeface="Calibri" panose="020F0502020204030204" pitchFamily="34" charset="0"/>
                <a:ea typeface="Calibri" panose="020F0502020204030204" pitchFamily="34" charset="0"/>
                <a:cs typeface="Calibri" panose="020F0502020204030204" pitchFamily="34" charset="0"/>
              </a:rPr>
              <a:t>ces situations, une attention particulière est apportée à la limitation du brassage et/ou au respect de la distanciation.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110" algn="just">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110" algn="just">
              <a:lnSpc>
                <a:spcPct val="107000"/>
              </a:lnSpc>
              <a:spcAft>
                <a:spcPts val="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110" algn="just">
              <a:lnSpc>
                <a:spcPct val="107000"/>
              </a:lnSpc>
              <a:spcAft>
                <a:spcPts val="0"/>
              </a:spcAft>
            </a:pPr>
            <a:r>
              <a:rPr lang="fr-FR" sz="1100" b="1" dirty="0">
                <a:effectLst/>
                <a:latin typeface="Calibri" panose="020F0502020204030204" pitchFamily="34" charset="0"/>
                <a:ea typeface="Calibri" panose="020F0502020204030204" pitchFamily="34" charset="0"/>
                <a:cs typeface="Calibri" panose="020F0502020204030204" pitchFamily="34" charset="0"/>
              </a:rPr>
              <a:t>Il appartient aux parents de fournir des masques à leurs enfants</a:t>
            </a:r>
            <a:r>
              <a:rPr lang="fr-FR" sz="1100" dirty="0" smtClean="0">
                <a:effectLst/>
                <a:latin typeface="Calibri" panose="020F0502020204030204" pitchFamily="34" charset="0"/>
                <a:ea typeface="Calibri" panose="020F0502020204030204" pitchFamily="34" charset="0"/>
                <a:cs typeface="Calibri" panose="020F0502020204030204" pitchFamily="34" charset="0"/>
              </a:rPr>
              <a:t>. Les communes,  les provinces, le </a:t>
            </a:r>
            <a:r>
              <a:rPr lang="fr-FR" sz="1100" dirty="0">
                <a:effectLst/>
                <a:latin typeface="Calibri" panose="020F0502020204030204" pitchFamily="34" charset="0"/>
                <a:ea typeface="Calibri" panose="020F0502020204030204" pitchFamily="34" charset="0"/>
                <a:cs typeface="Calibri" panose="020F0502020204030204" pitchFamily="34" charset="0"/>
              </a:rPr>
              <a:t>vice-rectorat </a:t>
            </a:r>
            <a:r>
              <a:rPr lang="fr-FR" sz="1100" dirty="0" smtClean="0">
                <a:latin typeface="Calibri" panose="020F0502020204030204" pitchFamily="34" charset="0"/>
                <a:ea typeface="Calibri" panose="020F0502020204030204" pitchFamily="34" charset="0"/>
                <a:cs typeface="Calibri" panose="020F0502020204030204" pitchFamily="34" charset="0"/>
              </a:rPr>
              <a:t>et les </a:t>
            </a:r>
            <a:r>
              <a:rPr lang="fr-FR" sz="1100" dirty="0" smtClean="0">
                <a:effectLst/>
                <a:latin typeface="Calibri" panose="020F0502020204030204" pitchFamily="34" charset="0"/>
                <a:ea typeface="Calibri" panose="020F0502020204030204" pitchFamily="34" charset="0"/>
                <a:cs typeface="Calibri" panose="020F0502020204030204" pitchFamily="34" charset="0"/>
              </a:rPr>
              <a:t>dotent </a:t>
            </a:r>
            <a:r>
              <a:rPr lang="fr-FR" sz="1100" dirty="0">
                <a:effectLst/>
                <a:latin typeface="Calibri" panose="020F0502020204030204" pitchFamily="34" charset="0"/>
                <a:ea typeface="Calibri" panose="020F0502020204030204" pitchFamily="34" charset="0"/>
                <a:cs typeface="Calibri" panose="020F0502020204030204" pitchFamily="34" charset="0"/>
              </a:rPr>
              <a:t>chaque école, collège et lycée en masques à usage unique afin qu’ils puissent être fournis aux élèves dans deux circonstances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Calibri" panose="020F0502020204030204" pitchFamily="34" charset="0"/>
              </a:rPr>
              <a:t>en dépannage, pour les élèves qui arriveraient exceptionnellement sans masque dans l’établissement scolaire.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Calibri" panose="020F0502020204030204" pitchFamily="34" charset="0"/>
              </a:rPr>
              <a:t>pour les élèves dont les familles ne pourraient pas fournir les masques. Les familles doivent se faire connaître auprès du directeur d’école ou du chef d’établissement ou de l’assistant de service social afin d’évaluer les difficultés.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245110" algn="just">
              <a:lnSpc>
                <a:spcPct val="107000"/>
              </a:lnSpc>
              <a:spcAft>
                <a:spcPts val="0"/>
              </a:spcAft>
            </a:pPr>
            <a:r>
              <a:rPr lang="fr-FR"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110" algn="just">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Pour les élèves présentant des pathologies, l’avis du médecin traitant détermine les conditions du port du masque.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850" y="3181739"/>
            <a:ext cx="2315618" cy="1299482"/>
          </a:xfrm>
          <a:prstGeom prst="rect">
            <a:avLst/>
          </a:prstGeom>
        </p:spPr>
      </p:pic>
    </p:spTree>
    <p:extLst>
      <p:ext uri="{BB962C8B-B14F-4D97-AF65-F5344CB8AC3E}">
        <p14:creationId xmlns:p14="http://schemas.microsoft.com/office/powerpoint/2010/main" val="1520518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9" name="Zone de texte 31"/>
          <p:cNvSpPr txBox="1"/>
          <p:nvPr/>
        </p:nvSpPr>
        <p:spPr>
          <a:xfrm>
            <a:off x="3526971" y="766749"/>
            <a:ext cx="8210939" cy="5074214"/>
          </a:xfrm>
          <a:prstGeom prst="rect">
            <a:avLst/>
          </a:prstGeom>
          <a:solidFill>
            <a:srgbClr val="BEDBF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algn="just">
              <a:lnSpc>
                <a:spcPct val="107000"/>
              </a:lnSpc>
              <a:spcAft>
                <a:spcPts val="0"/>
              </a:spcAft>
            </a:pPr>
            <a:r>
              <a:rPr lang="fr-FR" sz="1400" b="1" cap="all" dirty="0">
                <a:solidFill>
                  <a:srgbClr val="1C77A5"/>
                </a:solidFill>
                <a:effectLst/>
                <a:latin typeface="Marianne"/>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0"/>
              </a:spcAft>
            </a:pPr>
            <a:r>
              <a:rPr lang="fr-FR" sz="1400" b="1" cap="all" dirty="0">
                <a:solidFill>
                  <a:srgbClr val="1C77A5"/>
                </a:solidFill>
                <a:effectLst/>
                <a:latin typeface="Marianne"/>
                <a:ea typeface="Calibri" panose="020F0502020204030204" pitchFamily="34" charset="0"/>
                <a:cs typeface="Calibri" panose="020F0502020204030204" pitchFamily="34" charset="0"/>
              </a:rPr>
              <a:t>La limitation du brassage des </a:t>
            </a:r>
            <a:r>
              <a:rPr lang="fr-FR" sz="1400" b="1" cap="all" dirty="0" smtClean="0">
                <a:solidFill>
                  <a:srgbClr val="1C77A5"/>
                </a:solidFill>
                <a:effectLst/>
                <a:latin typeface="Marianne"/>
                <a:ea typeface="Calibri" panose="020F0502020204030204" pitchFamily="34" charset="0"/>
                <a:cs typeface="Calibri" panose="020F0502020204030204" pitchFamily="34" charset="0"/>
              </a:rPr>
              <a:t>Elèves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447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La limitation du brassage entre élèves de groupes différents (classe, groupes de classes ou niveau) est requise. Les établissements scolaires organisent le déroulement de la journée et des activités scolaires pour </a:t>
            </a:r>
            <a:r>
              <a:rPr lang="fr-FR" sz="1400" b="1" dirty="0">
                <a:effectLst/>
                <a:latin typeface="Calibri" panose="020F0502020204030204" pitchFamily="34" charset="0"/>
                <a:ea typeface="Calibri" panose="020F0502020204030204" pitchFamily="34" charset="0"/>
                <a:cs typeface="Calibri" panose="020F0502020204030204" pitchFamily="34" charset="0"/>
              </a:rPr>
              <a:t>limiter les croisements entre élèves de groupes différents</a:t>
            </a:r>
            <a:r>
              <a:rPr lang="fr-FR" sz="1400" dirty="0">
                <a:effectLst/>
                <a:latin typeface="Calibri" panose="020F0502020204030204" pitchFamily="34" charset="0"/>
                <a:ea typeface="Calibri" panose="020F0502020204030204" pitchFamily="34" charset="0"/>
                <a:cs typeface="Calibri" panose="020F0502020204030204" pitchFamily="34" charset="0"/>
              </a:rPr>
              <a:t> (classe, groupes de classes ou niveau). Cette limitation est d’autant plus nécessaire lorsque la distanciation entre élèves d’un même groupe peut difficilement être respectée. Lorsque le non brassage entre classes n’est pas possible (notamment au lycée), la limitation du brassage s’applique par niveau.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066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066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Les points ci-après appellent une attention particulière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066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0665" lvl="0" indent="-342900" algn="just">
              <a:lnSpc>
                <a:spcPct val="107000"/>
              </a:lnSpc>
              <a:spcAft>
                <a:spcPts val="0"/>
              </a:spcAft>
              <a:buFont typeface="Wingdings" panose="05000000000000000000" pitchFamily="2" charset="2"/>
              <a:buChar char=""/>
            </a:pPr>
            <a:r>
              <a:rPr lang="fr-FR" sz="1400" b="1" dirty="0">
                <a:effectLst/>
                <a:latin typeface="Calibri" panose="020F0502020204030204" pitchFamily="34" charset="0"/>
                <a:ea typeface="Calibri" panose="020F0502020204030204" pitchFamily="34" charset="0"/>
                <a:cs typeface="Calibri" panose="020F0502020204030204" pitchFamily="34" charset="0"/>
              </a:rPr>
              <a:t>L’arrivée et le départ des élèves </a:t>
            </a:r>
            <a:r>
              <a:rPr lang="fr-FR" sz="1400" dirty="0">
                <a:effectLst/>
                <a:latin typeface="Calibri" panose="020F0502020204030204" pitchFamily="34" charset="0"/>
                <a:ea typeface="Calibri" panose="020F0502020204030204" pitchFamily="34" charset="0"/>
                <a:cs typeface="Calibri" panose="020F0502020204030204" pitchFamily="34" charset="0"/>
              </a:rPr>
              <a:t>dans l’établissement peuvent être échelonnés dans le temps.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0665" lvl="0" indent="-342900" algn="just">
              <a:lnSpc>
                <a:spcPct val="107000"/>
              </a:lnSpc>
              <a:spcAft>
                <a:spcPts val="0"/>
              </a:spcAft>
              <a:buFont typeface="Wingdings" panose="05000000000000000000" pitchFamily="2" charset="2"/>
              <a:buChar char=""/>
            </a:pPr>
            <a:r>
              <a:rPr lang="fr-FR" sz="1400" b="1" dirty="0">
                <a:effectLst/>
                <a:latin typeface="Calibri" panose="020F0502020204030204" pitchFamily="34" charset="0"/>
                <a:ea typeface="Calibri" panose="020F0502020204030204" pitchFamily="34" charset="0"/>
                <a:cs typeface="Calibri" panose="020F0502020204030204" pitchFamily="34" charset="0"/>
              </a:rPr>
              <a:t>La circulation des élèves </a:t>
            </a:r>
            <a:r>
              <a:rPr lang="fr-FR" sz="1400" dirty="0">
                <a:effectLst/>
                <a:latin typeface="Calibri" panose="020F0502020204030204" pitchFamily="34" charset="0"/>
                <a:ea typeface="Calibri" panose="020F0502020204030204" pitchFamily="34" charset="0"/>
                <a:cs typeface="Calibri" panose="020F0502020204030204" pitchFamily="34" charset="0"/>
              </a:rPr>
              <a:t>dans les bâtiments : les déplacements des élèves sont limités, organisés et encadrés, voire balisés (marquage au sol)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0665" lvl="0" indent="-342900" algn="just">
              <a:lnSpc>
                <a:spcPct val="107000"/>
              </a:lnSpc>
              <a:spcAft>
                <a:spcPts val="0"/>
              </a:spcAft>
              <a:buFont typeface="Wingdings" panose="05000000000000000000" pitchFamily="2" charset="2"/>
              <a:buChar char=""/>
            </a:pPr>
            <a:r>
              <a:rPr lang="fr-FR" sz="1400" b="1" dirty="0">
                <a:effectLst/>
                <a:latin typeface="Calibri" panose="020F0502020204030204" pitchFamily="34" charset="0"/>
                <a:ea typeface="Calibri" panose="020F0502020204030204" pitchFamily="34" charset="0"/>
                <a:cs typeface="Calibri" panose="020F0502020204030204" pitchFamily="34" charset="0"/>
              </a:rPr>
              <a:t>Les récréations </a:t>
            </a:r>
            <a:r>
              <a:rPr lang="fr-FR" sz="1400" dirty="0">
                <a:effectLst/>
                <a:latin typeface="Calibri" panose="020F0502020204030204" pitchFamily="34" charset="0"/>
                <a:ea typeface="Calibri" panose="020F0502020204030204" pitchFamily="34" charset="0"/>
                <a:cs typeface="Calibri" panose="020F0502020204030204" pitchFamily="34" charset="0"/>
              </a:rPr>
              <a:t>sont organisées par groupes, en tenant compte des recommandations relatives aux gestes barrières ; en cas de difficulté d’organisation, elles peuvent être remplacées par des temps de pause en classe.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0665" lvl="0" indent="-342900" algn="just">
              <a:lnSpc>
                <a:spcPct val="107000"/>
              </a:lnSpc>
              <a:spcAft>
                <a:spcPts val="0"/>
              </a:spcAft>
              <a:buFont typeface="Wingdings" panose="05000000000000000000" pitchFamily="2" charset="2"/>
              <a:buChar char=""/>
            </a:pPr>
            <a:r>
              <a:rPr lang="fr-FR" sz="1400" b="1" dirty="0" smtClean="0">
                <a:effectLst/>
                <a:latin typeface="Calibri" panose="020F0502020204030204" pitchFamily="34" charset="0"/>
                <a:ea typeface="Calibri" panose="020F0502020204030204" pitchFamily="34" charset="0"/>
                <a:cs typeface="Calibri" panose="020F0502020204030204" pitchFamily="34" charset="0"/>
              </a:rPr>
              <a:t>L’organisation </a:t>
            </a:r>
            <a:r>
              <a:rPr lang="fr-FR" sz="1400" b="1" dirty="0">
                <a:effectLst/>
                <a:latin typeface="Calibri" panose="020F0502020204030204" pitchFamily="34" charset="0"/>
                <a:ea typeface="Calibri" panose="020F0502020204030204" pitchFamily="34" charset="0"/>
                <a:cs typeface="Calibri" panose="020F0502020204030204" pitchFamily="34" charset="0"/>
              </a:rPr>
              <a:t>de la limitation du brassage sera écrite</a:t>
            </a:r>
            <a:r>
              <a:rPr lang="fr-FR" sz="1400" dirty="0">
                <a:effectLst/>
                <a:latin typeface="Calibri" panose="020F0502020204030204" pitchFamily="34" charset="0"/>
                <a:ea typeface="Calibri" panose="020F0502020204030204" pitchFamily="34" charset="0"/>
                <a:cs typeface="Calibri" panose="020F0502020204030204" pitchFamily="34" charset="0"/>
              </a:rPr>
              <a:t> par l’école, l’établissement. Les évènements modifiant cette organisation seront datés et consignés dans un cahier de traçabilité, de façon à faciliter le travail des référents </a:t>
            </a:r>
            <a:r>
              <a:rPr lang="fr-FR" sz="1400" dirty="0" err="1">
                <a:effectLst/>
                <a:latin typeface="Calibri" panose="020F0502020204030204" pitchFamily="34" charset="0"/>
                <a:ea typeface="Calibri" panose="020F0502020204030204" pitchFamily="34" charset="0"/>
                <a:cs typeface="Calibri" panose="020F0502020204030204" pitchFamily="34" charset="0"/>
              </a:rPr>
              <a:t>Covid</a:t>
            </a:r>
            <a:r>
              <a:rPr lang="fr-FR" sz="1400" dirty="0">
                <a:effectLst/>
                <a:latin typeface="Calibri" panose="020F0502020204030204" pitchFamily="34" charset="0"/>
                <a:ea typeface="Calibri" panose="020F0502020204030204" pitchFamily="34" charset="0"/>
                <a:cs typeface="Calibri" panose="020F0502020204030204" pitchFamily="34" charset="0"/>
              </a:rPr>
              <a:t>, en cas d’investigation nécessaire autour d’un cas confirmé de </a:t>
            </a:r>
            <a:r>
              <a:rPr lang="fr-FR" sz="1400" dirty="0" err="1">
                <a:effectLst/>
                <a:latin typeface="Calibri" panose="020F0502020204030204" pitchFamily="34" charset="0"/>
                <a:ea typeface="Calibri" panose="020F0502020204030204" pitchFamily="34" charset="0"/>
                <a:cs typeface="Calibri" panose="020F0502020204030204" pitchFamily="34" charset="0"/>
              </a:rPr>
              <a:t>Covid</a:t>
            </a:r>
            <a:r>
              <a:rPr lang="fr-FR" sz="1400" dirty="0">
                <a:effectLst/>
                <a:latin typeface="Calibri" panose="020F0502020204030204" pitchFamily="34" charset="0"/>
                <a:ea typeface="Calibri" panose="020F0502020204030204" pitchFamily="34" charset="0"/>
                <a:cs typeface="Calibri" panose="020F0502020204030204" pitchFamily="34"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066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smtClean="0">
              <a:effectLst/>
              <a:latin typeface="Calibri" panose="020F0502020204030204" pitchFamily="34" charset="0"/>
              <a:ea typeface="Calibri" panose="020F0502020204030204" pitchFamily="34" charset="0"/>
              <a:cs typeface="Calibri" panose="020F0502020204030204" pitchFamily="34" charset="0"/>
            </a:endParaRPr>
          </a:p>
          <a:p>
            <a:pPr marL="270510" marR="240665" algn="just">
              <a:lnSpc>
                <a:spcPct val="107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457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13" name="Zone de texte 32"/>
          <p:cNvSpPr txBox="1"/>
          <p:nvPr/>
        </p:nvSpPr>
        <p:spPr>
          <a:xfrm>
            <a:off x="3730107" y="454912"/>
            <a:ext cx="7877174" cy="5964549"/>
          </a:xfrm>
          <a:prstGeom prst="rect">
            <a:avLst/>
          </a:prstGeom>
          <a:solidFill>
            <a:srgbClr val="BEDBF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algn="just">
              <a:lnSpc>
                <a:spcPct val="107000"/>
              </a:lnSpc>
              <a:spcAft>
                <a:spcPts val="0"/>
              </a:spcAft>
            </a:pPr>
            <a:r>
              <a:rPr lang="fr-FR" sz="1400" b="1" cap="all"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0"/>
              </a:spcAft>
            </a:pPr>
            <a:r>
              <a:rPr lang="fr-FR" sz="1400" b="1" cap="all"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Le nettoyage et la </a:t>
            </a:r>
            <a:r>
              <a:rPr lang="fr-FR" sz="1400" b="1" cap="all" dirty="0" err="1">
                <a:solidFill>
                  <a:srgbClr val="1C77A5"/>
                </a:solidFill>
                <a:effectLst/>
                <a:latin typeface="Arial" panose="020B0604020202020204" pitchFamily="34" charset="0"/>
                <a:ea typeface="Calibri" panose="020F0502020204030204" pitchFamily="34" charset="0"/>
                <a:cs typeface="Times New Roman" panose="02020603050405020304" pitchFamily="18" charset="0"/>
              </a:rPr>
              <a:t>dÉsinfection</a:t>
            </a:r>
            <a:r>
              <a:rPr lang="fr-FR" sz="1400" b="1" cap="all"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 des locaux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dirty="0">
                <a:solidFill>
                  <a:srgbClr val="000000"/>
                </a:solidFill>
                <a:effectLst/>
                <a:latin typeface="CIDFont+F1"/>
                <a:ea typeface="Calibri" panose="020F0502020204030204" pitchFamily="34" charset="0"/>
                <a:cs typeface="CIDFont+F1"/>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1530350" marR="245745" algn="just">
              <a:lnSpc>
                <a:spcPct val="107000"/>
              </a:lnSpc>
              <a:spcAft>
                <a:spcPts val="0"/>
              </a:spcAft>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nettoyage et la désinfection des locaux et des équipements sont une composante essentielle de la lutte contre la propagation du virus. Il revient à chaque établissement </a:t>
            </a:r>
            <a:r>
              <a:rPr lang="fr-FR"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scolaire et internat de </a:t>
            </a: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l’organiser selon les principes développés ci-après.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1350645" marR="245745" algn="just">
              <a:lnSpc>
                <a:spcPct val="107000"/>
              </a:lnSpc>
              <a:spcAft>
                <a:spcPts val="0"/>
              </a:spcAft>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5745" lvl="0" indent="-342900" algn="just">
              <a:lnSpc>
                <a:spcPct val="107000"/>
              </a:lnSpc>
              <a:spcAft>
                <a:spcPts val="0"/>
              </a:spcAft>
              <a:buFont typeface="Wingdings" panose="05000000000000000000" pitchFamily="2" charset="2"/>
              <a:buChar char=""/>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nettoyage des sols et des grandes surfaces (tables, bureaux) est réalisé </a:t>
            </a: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 minimum une fois par jour.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630555" marR="245745" algn="just">
              <a:lnSpc>
                <a:spcPct val="107000"/>
              </a:lnSpc>
              <a:spcAft>
                <a:spcPts val="0"/>
              </a:spcAft>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5745" lvl="0" indent="-342900" algn="just">
              <a:lnSpc>
                <a:spcPct val="107000"/>
              </a:lnSpc>
              <a:spcAft>
                <a:spcPts val="0"/>
              </a:spcAft>
              <a:buFont typeface="Wingdings" panose="05000000000000000000" pitchFamily="2" charset="2"/>
              <a:buChar char=""/>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nettoyage </a:t>
            </a: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désinfectant</a:t>
            </a: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surfaces les plus fréquemment touchées par les élèves et personnels, dans les salles, ateliers et autres espaces communs (comme les poignées de portes, claviers des ordinateurs, </a:t>
            </a:r>
            <a:r>
              <a:rPr lang="fr-FR" sz="1400" dirty="0">
                <a:effectLst/>
                <a:latin typeface="Calibri" panose="020F0502020204030204" pitchFamily="34" charset="0"/>
                <a:ea typeface="Calibri" panose="020F0502020204030204" pitchFamily="34" charset="0"/>
                <a:cs typeface="Calibri" panose="020F0502020204030204" pitchFamily="34" charset="0"/>
              </a:rPr>
              <a:t>interrupteurs</a:t>
            </a: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est réalisé </a:t>
            </a:r>
            <a:r>
              <a:rPr lang="fr-FR"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à minima une fois</a:t>
            </a:r>
            <a:r>
              <a:rPr lang="fr-FR"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 jour.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630555" marR="245745" algn="just">
              <a:lnSpc>
                <a:spcPct val="107000"/>
              </a:lnSpc>
              <a:spcAft>
                <a:spcPts val="0"/>
              </a:spcAft>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5745" lvl="0" indent="-342900" algn="just">
              <a:lnSpc>
                <a:spcPct val="107000"/>
              </a:lnSpc>
              <a:spcAft>
                <a:spcPts val="0"/>
              </a:spcAft>
              <a:buFont typeface="Wingdings" panose="05000000000000000000" pitchFamily="2" charset="2"/>
              <a:buChar char=""/>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tables du réfectoire sont nettoyées et désinfectées a minima après chaque service.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630555" marR="245745" algn="just">
              <a:lnSpc>
                <a:spcPct val="107000"/>
              </a:lnSpc>
              <a:spcAft>
                <a:spcPts val="0"/>
              </a:spcAft>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5745" lvl="0" indent="-342900" algn="just">
              <a:lnSpc>
                <a:spcPct val="107000"/>
              </a:lnSpc>
              <a:spcAft>
                <a:spcPts val="0"/>
              </a:spcAft>
              <a:buFont typeface="Wingdings" panose="05000000000000000000" pitchFamily="2" charset="2"/>
              <a:buChar char=""/>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mise à disposition d’objets partagés au sein d’une même classe ou d’un même groupe constitué (ballons, jouets, livres, jeux, journaux, dépliants réutilisables, crayons, outils, etc.) est permise à l’intérieur des locaux lorsque qu’une désinfection au minimum quotidienne est </a:t>
            </a:r>
            <a:r>
              <a:rPr lang="fr-FR"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assurée. </a:t>
            </a:r>
            <a:r>
              <a:rPr lang="fr-FR" sz="1400" dirty="0">
                <a:effectLst/>
                <a:latin typeface="Calibri" panose="020F0502020204030204" pitchFamily="34" charset="0"/>
                <a:ea typeface="Calibri" panose="020F0502020204030204" pitchFamily="34" charset="0"/>
                <a:cs typeface="Calibri" panose="020F0502020204030204" pitchFamily="34" charset="0"/>
              </a:rPr>
              <a:t>Le lavage des mains est recommandé avant et après usage de ces objets partagés.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630555" marR="245745" algn="just">
              <a:lnSpc>
                <a:spcPct val="107000"/>
              </a:lnSpc>
              <a:spcAft>
                <a:spcPts val="0"/>
              </a:spcAft>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 13"/>
          <p:cNvPicPr/>
          <p:nvPr/>
        </p:nvPicPr>
        <p:blipFill>
          <a:blip r:embed="rId4">
            <a:extLst>
              <a:ext uri="{28A0092B-C50C-407E-A947-70E740481C1C}">
                <a14:useLocalDpi xmlns:a14="http://schemas.microsoft.com/office/drawing/2010/main" val="0"/>
              </a:ext>
            </a:extLst>
          </a:blip>
          <a:stretch>
            <a:fillRect/>
          </a:stretch>
        </p:blipFill>
        <p:spPr>
          <a:xfrm>
            <a:off x="4176361" y="1196248"/>
            <a:ext cx="946785" cy="895985"/>
          </a:xfrm>
          <a:prstGeom prst="rect">
            <a:avLst/>
          </a:prstGeom>
        </p:spPr>
      </p:pic>
    </p:spTree>
    <p:extLst>
      <p:ext uri="{BB962C8B-B14F-4D97-AF65-F5344CB8AC3E}">
        <p14:creationId xmlns:p14="http://schemas.microsoft.com/office/powerpoint/2010/main" val="218465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3" name="Rectangle 2"/>
          <p:cNvSpPr/>
          <p:nvPr/>
        </p:nvSpPr>
        <p:spPr>
          <a:xfrm>
            <a:off x="3722914" y="708422"/>
            <a:ext cx="7781730" cy="5361083"/>
          </a:xfrm>
          <a:prstGeom prst="rect">
            <a:avLst/>
          </a:prstGeom>
          <a:solidFill>
            <a:schemeClr val="accent1">
              <a:lumMod val="60000"/>
              <a:lumOff val="40000"/>
            </a:schemeClr>
          </a:solidFill>
        </p:spPr>
        <p:txBody>
          <a:bodyPr wrap="square">
            <a:spAutoFit/>
          </a:bodyPr>
          <a:lstStyle/>
          <a:p>
            <a:pPr marL="270510" marR="245745" algn="just">
              <a:lnSpc>
                <a:spcPct val="107000"/>
              </a:lnSpc>
              <a:spcAft>
                <a:spcPts val="0"/>
              </a:spcAft>
            </a:pPr>
            <a:r>
              <a:rPr lang="fr-FR" b="1" dirty="0">
                <a:solidFill>
                  <a:srgbClr val="1C77A5"/>
                </a:solidFill>
                <a:latin typeface="Arial" panose="020B0604020202020204" pitchFamily="34" charset="0"/>
                <a:ea typeface="Calibri" panose="020F0502020204030204" pitchFamily="34" charset="0"/>
                <a:cs typeface="Times New Roman" panose="02020603050405020304" pitchFamily="18" charset="0"/>
              </a:rPr>
              <a:t>La ventilation des classes et autres locaux</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1350645" marR="245745" algn="just">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L’aération des locaux est une mesure essentielle dans la diminution de la transmission du virus. </a:t>
            </a:r>
            <a:r>
              <a:rPr lang="fr-FR" b="1" dirty="0">
                <a:latin typeface="Calibri" panose="020F0502020204030204" pitchFamily="34" charset="0"/>
                <a:ea typeface="Calibri" panose="020F0502020204030204" pitchFamily="34" charset="0"/>
                <a:cs typeface="Calibri" panose="020F0502020204030204" pitchFamily="34" charset="0"/>
              </a:rPr>
              <a:t>Toutes les activités pouvant être réalisées fenêtres ouvertes ou à l’extérieur doivent être privilégiées.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1350645" marR="245745" algn="just">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0"/>
              </a:spcAft>
            </a:pPr>
            <a:r>
              <a:rPr lang="fr-FR" b="1" dirty="0">
                <a:latin typeface="Calibri" panose="020F0502020204030204" pitchFamily="34" charset="0"/>
                <a:ea typeface="Calibri" panose="020F0502020204030204" pitchFamily="34" charset="0"/>
                <a:cs typeface="Calibri" panose="020F0502020204030204" pitchFamily="34" charset="0"/>
              </a:rPr>
              <a:t>L’aération des locaux devra être la plus fréquente possible, au minimum toutes les 2 heures</a:t>
            </a:r>
            <a:r>
              <a:rPr lang="fr-FR" dirty="0">
                <a:latin typeface="Calibri" panose="020F0502020204030204" pitchFamily="34" charset="0"/>
                <a:ea typeface="Calibri" panose="020F0502020204030204" pitchFamily="34" charset="0"/>
                <a:cs typeface="Calibri" panose="020F0502020204030204" pitchFamily="34" charset="0"/>
              </a:rPr>
              <a:t>. Les salles de classe ainsi que tous les autres locaux occupés pendant la journée seront aérés pendant au moins 15 min le matin avant l’arrivée des élèves, pendant chaque récréation, au moment du déjeuner (en l’absence de personnes) et pendant le nettoyage des locaux.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En cas de ventilation mécanique, il s’agit de s’assurer de son bon fonctionnement et de son entretien.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70510">
              <a:lnSpc>
                <a:spcPct val="107000"/>
              </a:lnSpc>
            </a:pPr>
            <a:r>
              <a:rPr lang="fr-FR" dirty="0">
                <a:latin typeface="Calibri" panose="020F0502020204030204" pitchFamily="34" charset="0"/>
                <a:ea typeface="Calibri" panose="020F0502020204030204" pitchFamily="34" charset="0"/>
                <a:cs typeface="Calibri" panose="020F0502020204030204" pitchFamily="34" charset="0"/>
              </a:rPr>
              <a:t>La ventilation par brasseurs </a:t>
            </a:r>
            <a:r>
              <a:rPr lang="fr-FR" dirty="0" smtClean="0">
                <a:latin typeface="Calibri" panose="020F0502020204030204" pitchFamily="34" charset="0"/>
                <a:ea typeface="Calibri" panose="020F0502020204030204" pitchFamily="34" charset="0"/>
                <a:cs typeface="Calibri" panose="020F0502020204030204" pitchFamily="34" charset="0"/>
              </a:rPr>
              <a:t>d’air est proscrite.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70510">
              <a:lnSpc>
                <a:spcPct val="107000"/>
              </a:lnSpc>
            </a:pPr>
            <a:r>
              <a:rPr lang="fr-FR" sz="3200" b="1" dirty="0">
                <a:solidFill>
                  <a:srgbClr val="FF0000"/>
                </a:solidFill>
                <a:latin typeface="Marianne"/>
                <a:ea typeface="Calibri" panose="020F0502020204030204" pitchFamily="34" charset="0"/>
                <a:cs typeface="Calibri" panose="020F0502020204030204" pitchFamily="34" charset="0"/>
              </a:rPr>
              <a:t> </a:t>
            </a:r>
            <a:endParaRPr lang="fr-FR" dirty="0"/>
          </a:p>
        </p:txBody>
      </p:sp>
      <p:pic>
        <p:nvPicPr>
          <p:cNvPr id="8" name="Image 7"/>
          <p:cNvPicPr/>
          <p:nvPr/>
        </p:nvPicPr>
        <p:blipFill>
          <a:blip r:embed="rId4">
            <a:extLst>
              <a:ext uri="{28A0092B-C50C-407E-A947-70E740481C1C}">
                <a14:useLocalDpi xmlns:a14="http://schemas.microsoft.com/office/drawing/2010/main" val="0"/>
              </a:ext>
            </a:extLst>
          </a:blip>
          <a:stretch>
            <a:fillRect/>
          </a:stretch>
        </p:blipFill>
        <p:spPr>
          <a:xfrm>
            <a:off x="3893053" y="1366812"/>
            <a:ext cx="1141427" cy="1012494"/>
          </a:xfrm>
          <a:prstGeom prst="rect">
            <a:avLst/>
          </a:prstGeom>
        </p:spPr>
      </p:pic>
    </p:spTree>
    <p:extLst>
      <p:ext uri="{BB962C8B-B14F-4D97-AF65-F5344CB8AC3E}">
        <p14:creationId xmlns:p14="http://schemas.microsoft.com/office/powerpoint/2010/main" val="584177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7" name="Zone de texte 31"/>
          <p:cNvSpPr txBox="1"/>
          <p:nvPr/>
        </p:nvSpPr>
        <p:spPr>
          <a:xfrm>
            <a:off x="3963372" y="781244"/>
            <a:ext cx="7587926" cy="4943776"/>
          </a:xfrm>
          <a:prstGeom prst="rect">
            <a:avLst/>
          </a:prstGeom>
          <a:solidFill>
            <a:srgbClr val="BEDBF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0"/>
              </a:spcAft>
            </a:pPr>
            <a:r>
              <a:rPr lang="fr-FR" sz="1800" b="1" cap="all" dirty="0">
                <a:solidFill>
                  <a:srgbClr val="1C77A5"/>
                </a:solidFill>
                <a:effectLst/>
                <a:latin typeface="Marianne"/>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800" b="1" cap="all" dirty="0">
                <a:solidFill>
                  <a:srgbClr val="1C77A5"/>
                </a:solidFill>
                <a:effectLst/>
                <a:latin typeface="Marianne"/>
                <a:ea typeface="Calibri" panose="020F0502020204030204" pitchFamily="34" charset="0"/>
                <a:cs typeface="Calibri" panose="020F0502020204030204" pitchFamily="34" charset="0"/>
              </a:rPr>
              <a:t>*CRITÈRES d'identification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800" b="1" cap="all" dirty="0">
                <a:solidFill>
                  <a:srgbClr val="1C77A5"/>
                </a:solidFill>
                <a:effectLst/>
                <a:latin typeface="Marianne"/>
                <a:ea typeface="Calibri" panose="020F0502020204030204" pitchFamily="34" charset="0"/>
                <a:cs typeface="Calibri" panose="020F0502020204030204" pitchFamily="34" charset="0"/>
              </a:rPr>
              <a:t>d'une personne </a:t>
            </a:r>
            <a:r>
              <a:rPr lang="fr-FR" sz="1800" b="1" cap="all" dirty="0" smtClean="0">
                <a:solidFill>
                  <a:srgbClr val="1C77A5"/>
                </a:solidFill>
                <a:effectLst/>
                <a:latin typeface="Marianne"/>
                <a:ea typeface="Calibri" panose="020F0502020204030204" pitchFamily="34" charset="0"/>
                <a:cs typeface="Calibri" panose="020F0502020204030204" pitchFamily="34" charset="0"/>
              </a:rPr>
              <a:t>contact à risque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242570" algn="just">
              <a:lnSpc>
                <a:spcPct val="106000"/>
              </a:lnSpc>
              <a:spcAft>
                <a:spcPts val="800"/>
              </a:spcAft>
            </a:pPr>
            <a:r>
              <a:rPr lang="fr-FR" sz="11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2570" lvl="0" indent="-342900" algn="just">
              <a:lnSpc>
                <a:spcPct val="106000"/>
              </a:lnSpc>
              <a:spcAft>
                <a:spcPts val="800"/>
              </a:spcAft>
              <a:buFont typeface="Symbol" panose="05050102010706020507" pitchFamily="18" charset="2"/>
              <a:buChar char=""/>
            </a:pPr>
            <a:r>
              <a:rPr lang="fr-FR" sz="1100" b="1" dirty="0">
                <a:effectLst/>
                <a:latin typeface="Arial" panose="020B0604020202020204" pitchFamily="34" charset="0"/>
                <a:ea typeface="Calibri" panose="020F0502020204030204" pitchFamily="34" charset="0"/>
                <a:cs typeface="Times New Roman" panose="02020603050405020304" pitchFamily="18" charset="0"/>
              </a:rPr>
              <a:t>La personne a été en contact avec un cas positif, sans mesure de protection efficace.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637540" marR="242570" algn="just">
              <a:lnSpc>
                <a:spcPct val="106000"/>
              </a:lnSpc>
              <a:spcAft>
                <a:spcPts val="800"/>
              </a:spcAft>
            </a:pPr>
            <a:r>
              <a:rPr lang="fr-FR" sz="11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2570" lvl="0" indent="-342900" algn="just">
              <a:lnSpc>
                <a:spcPct val="106000"/>
              </a:lnSpc>
              <a:spcAft>
                <a:spcPts val="800"/>
              </a:spcAft>
              <a:buFont typeface="Symbol" panose="05050102010706020507" pitchFamily="18" charset="2"/>
              <a:buChar char=""/>
            </a:pPr>
            <a:r>
              <a:rPr lang="fr-FR" sz="1100" b="1" dirty="0">
                <a:effectLst/>
                <a:latin typeface="Arial" panose="020B0604020202020204" pitchFamily="34" charset="0"/>
                <a:ea typeface="Calibri" panose="020F0502020204030204" pitchFamily="34" charset="0"/>
                <a:cs typeface="Times New Roman" panose="02020603050405020304" pitchFamily="18" charset="0"/>
              </a:rPr>
              <a:t>Le contact s’est produit pendant la période à risque de transmission, </a:t>
            </a:r>
            <a:r>
              <a:rPr lang="fr-FR" sz="1100" dirty="0">
                <a:effectLst/>
                <a:latin typeface="Arial" panose="020B0604020202020204" pitchFamily="34" charset="0"/>
                <a:ea typeface="Calibri" panose="020F0502020204030204" pitchFamily="34" charset="0"/>
                <a:cs typeface="Times New Roman" panose="02020603050405020304" pitchFamily="18" charset="0"/>
              </a:rPr>
              <a:t>qui est de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242570" lvl="1" indent="-285750" algn="just">
              <a:lnSpc>
                <a:spcPct val="107000"/>
              </a:lnSpc>
              <a:spcAft>
                <a:spcPts val="800"/>
              </a:spcAft>
              <a:buFont typeface="Arial" panose="020B0604020202020204" pitchFamily="34" charset="0"/>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48 h avant déclaration des premiers signes si la personne est symptomatique,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242570" lvl="1" indent="-285750" algn="just">
              <a:lnSpc>
                <a:spcPct val="107000"/>
              </a:lnSpc>
              <a:spcAft>
                <a:spcPts val="800"/>
              </a:spcAft>
              <a:buFont typeface="Arial" panose="020B0604020202020204" pitchFamily="34" charset="0"/>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de </a:t>
            </a:r>
            <a:r>
              <a:rPr lang="fr-FR" sz="1100" dirty="0" smtClean="0">
                <a:effectLst/>
                <a:latin typeface="Arial" panose="020B0604020202020204" pitchFamily="34" charset="0"/>
                <a:ea typeface="Calibri" panose="020F0502020204030204" pitchFamily="34" charset="0"/>
                <a:cs typeface="Times New Roman" panose="02020603050405020304" pitchFamily="18" charset="0"/>
              </a:rPr>
              <a:t>7 </a:t>
            </a:r>
            <a:r>
              <a:rPr lang="fr-FR" sz="1100" dirty="0">
                <a:effectLst/>
                <a:latin typeface="Arial" panose="020B0604020202020204" pitchFamily="34" charset="0"/>
                <a:ea typeface="Calibri" panose="020F0502020204030204" pitchFamily="34" charset="0"/>
                <a:cs typeface="Times New Roman" panose="02020603050405020304" pitchFamily="18" charset="0"/>
              </a:rPr>
              <a:t>jours avant le test positif si la personne ne présente pas de signes</a:t>
            </a:r>
            <a:r>
              <a:rPr lang="fr-FR" sz="1100" b="1" dirty="0">
                <a:effectLst/>
                <a:latin typeface="Arial" panose="020B060402020202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094740" marR="242570"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42570" lvl="0" indent="-342900" algn="just">
              <a:lnSpc>
                <a:spcPct val="106000"/>
              </a:lnSpc>
              <a:spcAft>
                <a:spcPts val="800"/>
              </a:spcAft>
              <a:buFont typeface="Symbol" panose="05050102010706020507" pitchFamily="18" charset="2"/>
              <a:buChar char=""/>
            </a:pPr>
            <a:r>
              <a:rPr lang="fr-FR" sz="1100" b="1" dirty="0">
                <a:effectLst/>
                <a:latin typeface="Arial" panose="020B0604020202020204" pitchFamily="34" charset="0"/>
                <a:ea typeface="Calibri" panose="020F0502020204030204" pitchFamily="34" charset="0"/>
                <a:cs typeface="Times New Roman" panose="02020603050405020304" pitchFamily="18" charset="0"/>
              </a:rPr>
              <a:t>Le contact peut être de différente nature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242570" lvl="1" indent="-285750" algn="just">
              <a:lnSpc>
                <a:spcPct val="107000"/>
              </a:lnSpc>
              <a:spcAft>
                <a:spcPts val="800"/>
              </a:spcAft>
              <a:buFont typeface="Arial" panose="020B0604020202020204" pitchFamily="34" charset="0"/>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vivre sous le même toit que la personne atteinte de Covid-19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242570" lvl="1" indent="-285750" algn="just">
              <a:lnSpc>
                <a:spcPct val="107000"/>
              </a:lnSpc>
              <a:spcAft>
                <a:spcPts val="800"/>
              </a:spcAft>
              <a:buFont typeface="Arial" panose="020B0604020202020204" pitchFamily="34" charset="0"/>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être resté sans masque efficace, au moins 15 minutes, même à plus de 2 mètres dans une pièce avec la personne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242570" lvl="1" indent="-285750" algn="just">
              <a:lnSpc>
                <a:spcPct val="107000"/>
              </a:lnSpc>
              <a:spcAft>
                <a:spcPts val="800"/>
              </a:spcAft>
              <a:buFont typeface="Arial" panose="020B0604020202020204" pitchFamily="34" charset="0"/>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avoir partagé un repas, une pose cigarette ou un verre à moins de 2 m de cette personne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242570" lvl="1" indent="-285750" algn="just">
              <a:lnSpc>
                <a:spcPct val="107000"/>
              </a:lnSpc>
              <a:spcAft>
                <a:spcPts val="800"/>
              </a:spcAft>
              <a:buFont typeface="Arial" panose="020B0604020202020204" pitchFamily="34" charset="0"/>
              <a:buChar char="-"/>
            </a:pPr>
            <a:r>
              <a:rPr lang="fr-FR" sz="1100" dirty="0">
                <a:effectLst/>
                <a:latin typeface="Arial" panose="020B0604020202020204" pitchFamily="34" charset="0"/>
                <a:ea typeface="Calibri" panose="020F0502020204030204" pitchFamily="34" charset="0"/>
                <a:cs typeface="Times New Roman" panose="02020603050405020304" pitchFamily="18" charset="0"/>
              </a:rPr>
              <a:t>avoir eu un contact physique (bise, baiser, étreinte, etc.) ou une poignée de main, sans s'être désinfecté les mains ensuite (risque de porter les mains au visage).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637540" marR="242570"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Attention : le plexiglass ou le masque à visière, sans masque, n’annule pas le risque.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959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3" name="Titre 2"/>
          <p:cNvSpPr>
            <a:spLocks noGrp="1"/>
          </p:cNvSpPr>
          <p:nvPr>
            <p:ph type="title"/>
          </p:nvPr>
        </p:nvSpPr>
        <p:spPr/>
        <p:txBody>
          <a:bodyPr/>
          <a:lstStyle/>
          <a:p>
            <a:pPr algn="ctr"/>
            <a:r>
              <a:rPr lang="fr-FR" dirty="0"/>
              <a:t>ÉLÈVES</a:t>
            </a:r>
            <a:r>
              <a:rPr lang="fr-FR" dirty="0" smtClean="0"/>
              <a:t> AVEC SYMPTÔMES</a:t>
            </a:r>
            <a:endParaRPr lang="fr-FR" dirty="0"/>
          </a:p>
        </p:txBody>
      </p:sp>
      <p:pic>
        <p:nvPicPr>
          <p:cNvPr id="2052" name="Imag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337" y="1887202"/>
            <a:ext cx="2196615" cy="12960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3561" y="1785214"/>
            <a:ext cx="2217927" cy="1308577"/>
          </a:xfrm>
          <a:prstGeom prst="rect">
            <a:avLst/>
          </a:prstGeom>
          <a:noFill/>
          <a:extLst>
            <a:ext uri="{909E8E84-426E-40DD-AFC4-6F175D3DCCD1}">
              <a14:hiddenFill xmlns:a14="http://schemas.microsoft.com/office/drawing/2010/main">
                <a:solidFill>
                  <a:srgbClr val="FFFFFF"/>
                </a:solidFill>
              </a14:hiddenFill>
            </a:ext>
          </a:extLst>
        </p:spPr>
      </p:pic>
      <p:sp>
        <p:nvSpPr>
          <p:cNvPr id="7" name="Zone de texte 2"/>
          <p:cNvSpPr txBox="1">
            <a:spLocks noChangeArrowheads="1"/>
          </p:cNvSpPr>
          <p:nvPr/>
        </p:nvSpPr>
        <p:spPr bwMode="auto">
          <a:xfrm>
            <a:off x="3970337" y="3183205"/>
            <a:ext cx="2125663" cy="2916196"/>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 L</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l</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ve est </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 la maison et pr</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sente fi</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vre et toux de survenue brutale</a:t>
            </a:r>
            <a:endParaRPr lang="fr-FR" altLang="fr-FR" sz="1400" b="1" baseline="30000" dirty="0">
              <a:solidFill>
                <a:srgbClr val="1C77A5"/>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400" b="1" baseline="30000" dirty="0">
              <a:solidFill>
                <a:srgbClr val="1C77A5"/>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Dès le signalement par la famille,</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 </a:t>
            </a: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directeur d’établissement </a:t>
            </a: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rappelle la procédure à suivre :</a:t>
            </a:r>
          </a:p>
          <a:p>
            <a:pPr defTabSz="914400" eaLnBrk="0" fontAlgn="base" hangingPunct="0">
              <a:spcBef>
                <a:spcPct val="0"/>
              </a:spcBef>
              <a:spcAft>
                <a:spcPct val="0"/>
              </a:spcAft>
              <a:buFontTx/>
              <a:buChar char="•"/>
            </a:pPr>
            <a:r>
              <a:rPr lang="fr-FR" altLang="fr-FR" sz="1100" dirty="0">
                <a:latin typeface="Calibri" panose="020F0502020204030204" pitchFamily="34" charset="0"/>
                <a:ea typeface="Calibri" panose="020F0502020204030204" pitchFamily="34" charset="0"/>
                <a:cs typeface="Times New Roman" panose="02020603050405020304" pitchFamily="18" charset="0"/>
              </a:rPr>
              <a:t>consulter un médecin</a:t>
            </a:r>
          </a:p>
          <a:p>
            <a:pPr defTabSz="914400" eaLnBrk="0" fontAlgn="base" hangingPunct="0">
              <a:spcBef>
                <a:spcPct val="0"/>
              </a:spcBef>
              <a:spcAft>
                <a:spcPct val="0"/>
              </a:spcAft>
              <a:buFontTx/>
              <a:buChar char="•"/>
            </a:pPr>
            <a:r>
              <a:rPr lang="fr-FR" altLang="fr-FR" sz="1100" dirty="0">
                <a:latin typeface="Calibri" panose="020F0502020204030204" pitchFamily="34" charset="0"/>
                <a:ea typeface="Calibri" panose="020F0502020204030204" pitchFamily="34" charset="0"/>
                <a:cs typeface="Times New Roman" panose="02020603050405020304" pitchFamily="18" charset="0"/>
              </a:rPr>
              <a:t>rester à domicile </a:t>
            </a: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éviter les contacts ;</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suivre les recommandations sanitaires.</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Zone de texte 4"/>
          <p:cNvSpPr txBox="1">
            <a:spLocks noChangeArrowheads="1"/>
          </p:cNvSpPr>
          <p:nvPr/>
        </p:nvSpPr>
        <p:spPr bwMode="auto">
          <a:xfrm>
            <a:off x="8618051" y="3093791"/>
            <a:ext cx="2103437" cy="3005610"/>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L</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l</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ve est dans l</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tablissement et pr</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sente fi</a:t>
            </a:r>
            <a:r>
              <a:rPr kumimoji="0" lang="fr-FR" altLang="fr-FR" sz="1400" b="1" i="0" u="none" strike="noStrike" cap="none" normalizeH="0" baseline="0" dirty="0" smtClean="0">
                <a:ln>
                  <a:noFill/>
                </a:ln>
                <a:solidFill>
                  <a:srgbClr val="1C77A5"/>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400" b="1" i="0" u="none" strike="noStrike" cap="none" normalizeH="0" baseline="0" dirty="0" smtClean="0">
                <a:ln>
                  <a:noFill/>
                </a:ln>
                <a:solidFill>
                  <a:srgbClr val="1C77A5"/>
                </a:solidFill>
                <a:effectLst/>
                <a:latin typeface="Arial" panose="020B0604020202020204" pitchFamily="34" charset="0"/>
                <a:ea typeface="Calibri" panose="020F0502020204030204" pitchFamily="34" charset="0"/>
                <a:cs typeface="Arial" panose="020B0604020202020204" pitchFamily="34" charset="0"/>
              </a:rPr>
              <a:t>vre et toux de survenue brutale</a:t>
            </a:r>
            <a:endParaRPr lang="fr-FR" altLang="fr-FR" sz="1400" b="1" baseline="30000" dirty="0">
              <a:solidFill>
                <a:srgbClr val="1C77A5"/>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30000" dirty="0" smtClean="0">
              <a:ln>
                <a:noFill/>
              </a:ln>
              <a:solidFill>
                <a:srgbClr val="1C77A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directeur d’établissement fait immédiatement isoler l’élève</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(avec un masque) en présence d’un adulte masqué.</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applique strictement les mesures barrière.</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prévient la famille ;</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 signes de gravité il contacte le 15 ;</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6096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3" name="Rectangle 12"/>
          <p:cNvSpPr>
            <a:spLocks noChangeArrowheads="1"/>
          </p:cNvSpPr>
          <p:nvPr/>
        </p:nvSpPr>
        <p:spPr bwMode="auto">
          <a:xfrm>
            <a:off x="0" y="20383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4" name="Rectangle 14"/>
          <p:cNvSpPr>
            <a:spLocks noChangeArrowheads="1"/>
          </p:cNvSpPr>
          <p:nvPr/>
        </p:nvSpPr>
        <p:spPr bwMode="auto">
          <a:xfrm>
            <a:off x="0" y="31623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5" name="Rectangle 16"/>
          <p:cNvSpPr>
            <a:spLocks noChangeArrowheads="1"/>
          </p:cNvSpPr>
          <p:nvPr/>
        </p:nvSpPr>
        <p:spPr bwMode="auto">
          <a:xfrm>
            <a:off x="0" y="428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1"/>
          <p:cNvSpPr/>
          <p:nvPr/>
        </p:nvSpPr>
        <p:spPr>
          <a:xfrm>
            <a:off x="3862873" y="1707502"/>
            <a:ext cx="933062" cy="494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8326016" y="1655022"/>
            <a:ext cx="933062" cy="494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271796" y="795100"/>
            <a:ext cx="3722914" cy="369332"/>
          </a:xfrm>
          <a:prstGeom prst="rect">
            <a:avLst/>
          </a:prstGeom>
          <a:solidFill>
            <a:schemeClr val="accent1"/>
          </a:solidFill>
        </p:spPr>
        <p:txBody>
          <a:bodyPr wrap="square" rtlCol="0">
            <a:spAutoFit/>
          </a:bodyPr>
          <a:lstStyle/>
          <a:p>
            <a:pPr algn="ctr"/>
            <a:r>
              <a:rPr lang="fr-FR" dirty="0" smtClean="0"/>
              <a:t>2 SITUATIONS de suspicion</a:t>
            </a:r>
            <a:endParaRPr lang="fr-FR" dirty="0"/>
          </a:p>
        </p:txBody>
      </p:sp>
      <p:cxnSp>
        <p:nvCxnSpPr>
          <p:cNvPr id="18" name="Connecteur droit avec flèche 17"/>
          <p:cNvCxnSpPr/>
          <p:nvPr/>
        </p:nvCxnSpPr>
        <p:spPr>
          <a:xfrm flipH="1">
            <a:off x="5271799" y="1164432"/>
            <a:ext cx="681132" cy="790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19" idx="3"/>
          </p:cNvCxnSpPr>
          <p:nvPr/>
        </p:nvCxnSpPr>
        <p:spPr>
          <a:xfrm>
            <a:off x="8618051" y="1164432"/>
            <a:ext cx="641027" cy="737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37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PROTOCOLE</a:t>
            </a:r>
            <a:br>
              <a:rPr lang="fr-FR" dirty="0" smtClean="0"/>
            </a:br>
            <a:r>
              <a:rPr lang="fr-FR" dirty="0"/>
              <a:t>ÉLÈVES</a:t>
            </a:r>
            <a:r>
              <a:rPr lang="fr-FR" dirty="0" smtClean="0"/>
              <a:t> DE</a:t>
            </a:r>
            <a:br>
              <a:rPr lang="fr-FR" dirty="0" smtClean="0"/>
            </a:br>
            <a:r>
              <a:rPr lang="fr-FR" dirty="0" smtClean="0"/>
              <a:t>MATERNELLE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155698"/>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4821" y="54877"/>
            <a:ext cx="1540682" cy="1091683"/>
          </a:xfrm>
          <a:prstGeom prst="rect">
            <a:avLst/>
          </a:prstGeom>
        </p:spPr>
      </p:pic>
      <p:sp>
        <p:nvSpPr>
          <p:cNvPr id="7" name="ZoneTexte 6"/>
          <p:cNvSpPr txBox="1"/>
          <p:nvPr/>
        </p:nvSpPr>
        <p:spPr>
          <a:xfrm>
            <a:off x="4999973" y="368851"/>
            <a:ext cx="4352347" cy="400110"/>
          </a:xfrm>
          <a:prstGeom prst="rect">
            <a:avLst/>
          </a:prstGeom>
          <a:noFill/>
        </p:spPr>
        <p:txBody>
          <a:bodyPr wrap="square" rtlCol="0">
            <a:spAutoFit/>
          </a:bodyPr>
          <a:lstStyle/>
          <a:p>
            <a:r>
              <a:rPr lang="fr-FR" sz="2000" b="1" dirty="0" smtClean="0">
                <a:solidFill>
                  <a:srgbClr val="00B0F0"/>
                </a:solidFill>
              </a:rPr>
              <a:t>Les clés de la MATERNELLE</a:t>
            </a:r>
            <a:endParaRPr lang="fr-FR" sz="2000" b="1" dirty="0">
              <a:solidFill>
                <a:srgbClr val="00B0F0"/>
              </a:solidFill>
            </a:endParaRPr>
          </a:p>
        </p:txBody>
      </p:sp>
      <p:sp>
        <p:nvSpPr>
          <p:cNvPr id="8" name="ZoneTexte 7"/>
          <p:cNvSpPr txBox="1"/>
          <p:nvPr/>
        </p:nvSpPr>
        <p:spPr>
          <a:xfrm>
            <a:off x="4562669" y="890546"/>
            <a:ext cx="6531429" cy="1477328"/>
          </a:xfrm>
          <a:prstGeom prst="rect">
            <a:avLst/>
          </a:prstGeom>
          <a:noFill/>
          <a:ln w="38100">
            <a:solidFill>
              <a:srgbClr val="00B0F0"/>
            </a:solidFill>
          </a:ln>
        </p:spPr>
        <p:txBody>
          <a:bodyPr wrap="square" rtlCol="0">
            <a:spAutoFit/>
          </a:bodyPr>
          <a:lstStyle/>
          <a:p>
            <a:pPr marL="342900" indent="-342900">
              <a:buFont typeface="+mj-lt"/>
              <a:buAutoNum type="arabicPeriod"/>
            </a:pPr>
            <a:r>
              <a:rPr lang="fr-FR" dirty="0" smtClean="0"/>
              <a:t>Port du masque obligatoire pour les adultes.</a:t>
            </a:r>
          </a:p>
          <a:p>
            <a:pPr marL="342900" indent="-342900">
              <a:buFont typeface="+mj-lt"/>
              <a:buAutoNum type="arabicPeriod"/>
            </a:pPr>
            <a:r>
              <a:rPr lang="fr-FR" dirty="0" smtClean="0"/>
              <a:t>Pas d’obligation de masque pour les élèves.</a:t>
            </a:r>
          </a:p>
          <a:p>
            <a:pPr marL="342900" indent="-342900">
              <a:buFont typeface="+mj-lt"/>
              <a:buAutoNum type="arabicPeriod"/>
            </a:pPr>
            <a:r>
              <a:rPr lang="fr-FR" b="1" dirty="0" smtClean="0">
                <a:solidFill>
                  <a:srgbClr val="FF0000"/>
                </a:solidFill>
              </a:rPr>
              <a:t>Fermeture de classe à partir d’un cas.</a:t>
            </a:r>
          </a:p>
          <a:p>
            <a:pPr marL="342900" indent="-342900">
              <a:buFont typeface="+mj-lt"/>
              <a:buAutoNum type="arabicPeriod"/>
            </a:pPr>
            <a:r>
              <a:rPr lang="fr-FR" dirty="0" smtClean="0"/>
              <a:t>Tests hebdomadaires des élèves </a:t>
            </a:r>
          </a:p>
          <a:p>
            <a:pPr marL="342900" indent="-342900">
              <a:buFont typeface="+mj-lt"/>
              <a:buAutoNum type="arabicPeriod"/>
            </a:pPr>
            <a:r>
              <a:rPr lang="fr-FR" dirty="0" smtClean="0"/>
              <a:t>Importance du lavage des mains</a:t>
            </a:r>
          </a:p>
        </p:txBody>
      </p:sp>
      <p:pic>
        <p:nvPicPr>
          <p:cNvPr id="9" name="Image 8"/>
          <p:cNvPicPr/>
          <p:nvPr/>
        </p:nvPicPr>
        <p:blipFill>
          <a:blip r:embed="rId5">
            <a:extLst>
              <a:ext uri="{28A0092B-C50C-407E-A947-70E740481C1C}">
                <a14:useLocalDpi xmlns:a14="http://schemas.microsoft.com/office/drawing/2010/main" val="0"/>
              </a:ext>
            </a:extLst>
          </a:blip>
          <a:stretch>
            <a:fillRect/>
          </a:stretch>
        </p:blipFill>
        <p:spPr>
          <a:xfrm>
            <a:off x="8317981" y="85393"/>
            <a:ext cx="1397000" cy="717550"/>
          </a:xfrm>
          <a:prstGeom prst="rect">
            <a:avLst/>
          </a:prstGeom>
        </p:spPr>
      </p:pic>
      <p:sp>
        <p:nvSpPr>
          <p:cNvPr id="10" name="ZoneTexte 9"/>
          <p:cNvSpPr txBox="1"/>
          <p:nvPr/>
        </p:nvSpPr>
        <p:spPr>
          <a:xfrm>
            <a:off x="3539167" y="3783040"/>
            <a:ext cx="8244343" cy="2308324"/>
          </a:xfrm>
          <a:prstGeom prst="rect">
            <a:avLst/>
          </a:prstGeom>
          <a:noFill/>
        </p:spPr>
        <p:txBody>
          <a:bodyPr wrap="square" rtlCol="0">
            <a:spAutoFit/>
          </a:bodyPr>
          <a:lstStyle/>
          <a:p>
            <a:r>
              <a:rPr lang="fr-FR" b="1" dirty="0">
                <a:solidFill>
                  <a:srgbClr val="00B0F0"/>
                </a:solidFill>
              </a:rPr>
              <a:t>La famille informe l’établissement que l’élève est un cas </a:t>
            </a:r>
            <a:r>
              <a:rPr lang="fr-FR" b="1" dirty="0" smtClean="0">
                <a:solidFill>
                  <a:srgbClr val="00B0F0"/>
                </a:solidFill>
              </a:rPr>
              <a:t>confirmé.</a:t>
            </a:r>
            <a:r>
              <a:rPr lang="fr-FR" dirty="0" smtClean="0">
                <a:solidFill>
                  <a:srgbClr val="00B0F0"/>
                </a:solidFill>
              </a:rPr>
              <a:t> </a:t>
            </a:r>
          </a:p>
          <a:p>
            <a:r>
              <a:rPr lang="fr-FR" dirty="0" smtClean="0"/>
              <a:t>un </a:t>
            </a:r>
            <a:r>
              <a:rPr lang="fr-FR" dirty="0"/>
              <a:t>test effectué auprès d’un professionnel de santé agréé (dans les pharmacies, chez le médecin, dans un centre médical). Si l’élève a réalisé un autotest, il devra obligatoirement effectuer un test de confirmation auprès d’un professionnel de santé et contacter son médecin le cas échéant.</a:t>
            </a:r>
          </a:p>
          <a:p>
            <a:r>
              <a:rPr lang="fr-FR" b="1" dirty="0"/>
              <a:t>Dans tous les cas, l’enfant doit consulter </a:t>
            </a:r>
            <a:r>
              <a:rPr lang="fr-FR" b="1" dirty="0" smtClean="0"/>
              <a:t>un </a:t>
            </a:r>
            <a:r>
              <a:rPr lang="fr-FR" b="1" dirty="0"/>
              <a:t>médecin. </a:t>
            </a:r>
            <a:endParaRPr lang="fr-FR" b="1" dirty="0" smtClean="0"/>
          </a:p>
          <a:p>
            <a:endParaRPr lang="fr-FR" dirty="0"/>
          </a:p>
          <a:p>
            <a:endParaRPr lang="fr-FR" dirty="0"/>
          </a:p>
        </p:txBody>
      </p:sp>
      <p:sp>
        <p:nvSpPr>
          <p:cNvPr id="11" name="Rectangle 10"/>
          <p:cNvSpPr/>
          <p:nvPr/>
        </p:nvSpPr>
        <p:spPr>
          <a:xfrm>
            <a:off x="4562669" y="2378612"/>
            <a:ext cx="6096000" cy="685059"/>
          </a:xfrm>
          <a:prstGeom prst="rect">
            <a:avLst/>
          </a:prstGeom>
        </p:spPr>
        <p:txBody>
          <a:bodyPr>
            <a:spAutoFit/>
          </a:bodyPr>
          <a:lstStyle/>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QUE FAIRE SI UN ÉLÈVE EST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UN CAS CONFIRMÉ DE COVID­19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lèche vers le bas 11"/>
          <p:cNvSpPr/>
          <p:nvPr/>
        </p:nvSpPr>
        <p:spPr>
          <a:xfrm>
            <a:off x="7241461" y="3063671"/>
            <a:ext cx="839756" cy="845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670848" y="5747192"/>
            <a:ext cx="8169698" cy="923330"/>
          </a:xfrm>
          <a:prstGeom prst="rect">
            <a:avLst/>
          </a:prstGeom>
        </p:spPr>
        <p:txBody>
          <a:bodyPr wrap="square">
            <a:spAutoFit/>
          </a:bodyPr>
          <a:lstStyle/>
          <a:p>
            <a:r>
              <a:rPr lang="fr-FR" b="1" u="sng" dirty="0">
                <a:solidFill>
                  <a:srgbClr val="FF0000"/>
                </a:solidFill>
              </a:rPr>
              <a:t>L’élève cas confirmé</a:t>
            </a:r>
            <a:r>
              <a:rPr lang="fr-FR" b="1" dirty="0">
                <a:solidFill>
                  <a:srgbClr val="FF0000"/>
                </a:solidFill>
              </a:rPr>
              <a:t> :</a:t>
            </a:r>
            <a:endParaRPr lang="fr-FR" dirty="0">
              <a:solidFill>
                <a:srgbClr val="FF0000"/>
              </a:solidFill>
            </a:endParaRPr>
          </a:p>
          <a:p>
            <a:r>
              <a:rPr lang="fr-FR" dirty="0">
                <a:solidFill>
                  <a:srgbClr val="FF0000"/>
                </a:solidFill>
              </a:rPr>
              <a:t>Isolement pendant 10 jours ou si persistance de la fièvre après 10 jours, 48 heures après disparition de celle-ci</a:t>
            </a:r>
          </a:p>
        </p:txBody>
      </p:sp>
      <p:sp>
        <p:nvSpPr>
          <p:cNvPr id="14" name="ZoneTexte 13"/>
          <p:cNvSpPr txBox="1"/>
          <p:nvPr/>
        </p:nvSpPr>
        <p:spPr>
          <a:xfrm>
            <a:off x="9668576" y="122630"/>
            <a:ext cx="2523424" cy="646331"/>
          </a:xfrm>
          <a:prstGeom prst="rect">
            <a:avLst/>
          </a:prstGeom>
          <a:noFill/>
        </p:spPr>
        <p:txBody>
          <a:bodyPr wrap="square" rtlCol="0">
            <a:spAutoFit/>
          </a:bodyPr>
          <a:lstStyle/>
          <a:p>
            <a:r>
              <a:rPr lang="fr-FR" b="1" dirty="0" smtClean="0"/>
              <a:t>Pas de masque = fermeture immédiate</a:t>
            </a:r>
            <a:endParaRPr lang="fr-FR" b="1" dirty="0"/>
          </a:p>
        </p:txBody>
      </p:sp>
    </p:spTree>
    <p:extLst>
      <p:ext uri="{BB962C8B-B14F-4D97-AF65-F5344CB8AC3E}">
        <p14:creationId xmlns:p14="http://schemas.microsoft.com/office/powerpoint/2010/main" val="3992800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PROTOCOLE</a:t>
            </a:r>
            <a:br>
              <a:rPr lang="fr-FR" dirty="0" smtClean="0"/>
            </a:br>
            <a:r>
              <a:rPr lang="fr-FR" dirty="0" smtClean="0"/>
              <a:t>ELEVES DE</a:t>
            </a:r>
            <a:br>
              <a:rPr lang="fr-FR" dirty="0" smtClean="0"/>
            </a:br>
            <a:r>
              <a:rPr lang="fr-FR" dirty="0" smtClean="0"/>
              <a:t>MATERNELLE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155698"/>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6" name="ZoneTexte 5"/>
          <p:cNvSpPr txBox="1"/>
          <p:nvPr/>
        </p:nvSpPr>
        <p:spPr>
          <a:xfrm>
            <a:off x="3517638" y="840757"/>
            <a:ext cx="8229601" cy="5355312"/>
          </a:xfrm>
          <a:prstGeom prst="rect">
            <a:avLst/>
          </a:prstGeom>
          <a:noFill/>
        </p:spPr>
        <p:txBody>
          <a:bodyPr wrap="square" rtlCol="0">
            <a:spAutoFit/>
          </a:bodyPr>
          <a:lstStyle/>
          <a:p>
            <a:pPr algn="just"/>
            <a:r>
              <a:rPr lang="fr-FR" dirty="0" smtClean="0"/>
              <a:t>• </a:t>
            </a:r>
            <a:r>
              <a:rPr lang="fr-FR" b="1" dirty="0"/>
              <a:t>Le directeur d’école </a:t>
            </a:r>
            <a:r>
              <a:rPr lang="fr-FR" b="1" dirty="0" smtClean="0"/>
              <a:t>:</a:t>
            </a:r>
            <a:endParaRPr lang="fr-FR" b="1" dirty="0"/>
          </a:p>
          <a:p>
            <a:pPr algn="just"/>
            <a:r>
              <a:rPr lang="fr-FR" dirty="0"/>
              <a:t>-</a:t>
            </a:r>
            <a:r>
              <a:rPr lang="fr-FR" b="1" dirty="0">
                <a:solidFill>
                  <a:srgbClr val="FF0000"/>
                </a:solidFill>
              </a:rPr>
              <a:t>Informe</a:t>
            </a:r>
            <a:r>
              <a:rPr lang="fr-FR" b="1" dirty="0"/>
              <a:t> le référent </a:t>
            </a:r>
            <a:r>
              <a:rPr lang="fr-FR" b="1" dirty="0" err="1"/>
              <a:t>Covid</a:t>
            </a:r>
            <a:r>
              <a:rPr lang="fr-FR" dirty="0"/>
              <a:t> de la province ou de la direction de l’enseignement privé </a:t>
            </a:r>
            <a:r>
              <a:rPr lang="fr-FR" dirty="0" smtClean="0"/>
              <a:t>concernée. </a:t>
            </a:r>
            <a:endParaRPr lang="fr-FR" dirty="0"/>
          </a:p>
          <a:p>
            <a:pPr algn="just"/>
            <a:r>
              <a:rPr lang="fr-FR" dirty="0"/>
              <a:t>-</a:t>
            </a:r>
            <a:r>
              <a:rPr lang="fr-FR" b="1" dirty="0">
                <a:solidFill>
                  <a:srgbClr val="FF0000"/>
                </a:solidFill>
              </a:rPr>
              <a:t>Informe </a:t>
            </a:r>
            <a:r>
              <a:rPr lang="fr-FR" b="1" dirty="0"/>
              <a:t>les représentants légaux</a:t>
            </a:r>
            <a:r>
              <a:rPr lang="fr-FR" dirty="0"/>
              <a:t> de la classe du cas confirmé, de la fermeture de la classe pendant 7 </a:t>
            </a:r>
            <a:r>
              <a:rPr lang="fr-FR" dirty="0" smtClean="0"/>
              <a:t>jours </a:t>
            </a:r>
            <a:r>
              <a:rPr lang="fr-FR" dirty="0"/>
              <a:t>et du nécessaire isolement à domicile. </a:t>
            </a:r>
          </a:p>
          <a:p>
            <a:pPr algn="just"/>
            <a:r>
              <a:rPr lang="fr-FR" dirty="0" smtClean="0"/>
              <a:t>-</a:t>
            </a:r>
            <a:r>
              <a:rPr lang="fr-FR" b="1" dirty="0">
                <a:solidFill>
                  <a:srgbClr val="FF0000"/>
                </a:solidFill>
              </a:rPr>
              <a:t>E</a:t>
            </a:r>
            <a:r>
              <a:rPr lang="fr-FR" b="1" dirty="0" smtClean="0">
                <a:solidFill>
                  <a:srgbClr val="FF0000"/>
                </a:solidFill>
              </a:rPr>
              <a:t>labore </a:t>
            </a:r>
            <a:r>
              <a:rPr lang="fr-FR" b="1" dirty="0">
                <a:solidFill>
                  <a:srgbClr val="FF0000"/>
                </a:solidFill>
              </a:rPr>
              <a:t>la liste </a:t>
            </a:r>
            <a:r>
              <a:rPr lang="fr-FR" b="1" dirty="0" smtClean="0"/>
              <a:t>des</a:t>
            </a:r>
            <a:r>
              <a:rPr lang="fr-FR" b="1" dirty="0" smtClean="0">
                <a:solidFill>
                  <a:srgbClr val="FF0000"/>
                </a:solidFill>
              </a:rPr>
              <a:t> </a:t>
            </a:r>
            <a:r>
              <a:rPr lang="fr-FR" b="1" dirty="0" smtClean="0"/>
              <a:t>élèves </a:t>
            </a:r>
            <a:r>
              <a:rPr lang="fr-FR" b="1" dirty="0" smtClean="0"/>
              <a:t>contacts à risque</a:t>
            </a:r>
            <a:r>
              <a:rPr lang="fr-FR" dirty="0"/>
              <a:t> : tous les élèves de la classe sont considérés </a:t>
            </a:r>
            <a:r>
              <a:rPr lang="fr-FR" dirty="0" smtClean="0"/>
              <a:t>personnes </a:t>
            </a:r>
            <a:r>
              <a:rPr lang="fr-FR" dirty="0" smtClean="0"/>
              <a:t>contacts à risque, </a:t>
            </a:r>
            <a:r>
              <a:rPr lang="fr-FR" dirty="0"/>
              <a:t>mais il peut y avoir d’autres élèves à identifier (pendant le temps de cantine, les récréations, à la garderie)</a:t>
            </a:r>
          </a:p>
          <a:p>
            <a:pPr algn="just"/>
            <a:r>
              <a:rPr lang="fr-FR" dirty="0"/>
              <a:t>-</a:t>
            </a:r>
            <a:r>
              <a:rPr lang="fr-FR" b="1" dirty="0">
                <a:solidFill>
                  <a:srgbClr val="FF0000"/>
                </a:solidFill>
              </a:rPr>
              <a:t>Informe</a:t>
            </a:r>
            <a:r>
              <a:rPr lang="fr-FR" b="1" dirty="0"/>
              <a:t> également  les représentants légaux de la liste des </a:t>
            </a:r>
            <a:r>
              <a:rPr lang="fr-FR" b="1" dirty="0" smtClean="0"/>
              <a:t>élèves </a:t>
            </a:r>
            <a:r>
              <a:rPr lang="fr-FR" b="1" dirty="0" smtClean="0"/>
              <a:t>contacts à risque </a:t>
            </a:r>
            <a:r>
              <a:rPr lang="fr-FR" dirty="0" smtClean="0"/>
              <a:t>des </a:t>
            </a:r>
            <a:r>
              <a:rPr lang="fr-FR" dirty="0"/>
              <a:t>autres classes (pas de fermeture des autres classes), ces élèves doivent rester isolés à domicile.  </a:t>
            </a:r>
          </a:p>
          <a:p>
            <a:pPr algn="just"/>
            <a:r>
              <a:rPr lang="fr-FR" dirty="0"/>
              <a:t>-</a:t>
            </a:r>
            <a:r>
              <a:rPr lang="fr-FR" b="1" dirty="0">
                <a:solidFill>
                  <a:srgbClr val="FF0000"/>
                </a:solidFill>
              </a:rPr>
              <a:t>Demande</a:t>
            </a:r>
            <a:r>
              <a:rPr lang="fr-FR" b="1" dirty="0"/>
              <a:t> aux représentants légaux</a:t>
            </a:r>
            <a:r>
              <a:rPr lang="fr-FR" dirty="0"/>
              <a:t> de la liste des </a:t>
            </a:r>
            <a:r>
              <a:rPr lang="fr-FR" dirty="0" smtClean="0"/>
              <a:t>élèves </a:t>
            </a:r>
            <a:r>
              <a:rPr lang="fr-FR" dirty="0" smtClean="0"/>
              <a:t>contacts à risque de </a:t>
            </a:r>
            <a:r>
              <a:rPr lang="fr-FR" dirty="0" smtClean="0"/>
              <a:t>la nécessité d’un test puis de l’isolement de l’enfant à domicile pendant 7 jours. A l’issue des 7 jours, réaliser un nouveau test. </a:t>
            </a:r>
            <a:endParaRPr lang="fr-FR" dirty="0"/>
          </a:p>
          <a:p>
            <a:pPr marL="285750" indent="-285750" algn="just">
              <a:buFont typeface="Wingdings"/>
              <a:buChar char="Ø"/>
            </a:pPr>
            <a:r>
              <a:rPr lang="fr-FR" b="1" i="1" dirty="0" smtClean="0"/>
              <a:t>Si </a:t>
            </a:r>
            <a:r>
              <a:rPr lang="fr-FR" b="1" i="1" dirty="0"/>
              <a:t>test positif</a:t>
            </a:r>
            <a:r>
              <a:rPr lang="fr-FR" b="1" dirty="0"/>
              <a:t> :</a:t>
            </a:r>
            <a:r>
              <a:rPr lang="fr-FR" dirty="0"/>
              <a:t> </a:t>
            </a:r>
            <a:r>
              <a:rPr lang="fr-FR" dirty="0" smtClean="0"/>
              <a:t>Cf. Cas confirmé </a:t>
            </a:r>
          </a:p>
          <a:p>
            <a:pPr marL="285750" indent="-285750" algn="just">
              <a:buFont typeface="Wingdings"/>
              <a:buChar char="Ø"/>
            </a:pPr>
            <a:r>
              <a:rPr lang="fr-FR" b="1" i="1" dirty="0" smtClean="0"/>
              <a:t>Si </a:t>
            </a:r>
            <a:r>
              <a:rPr lang="fr-FR" b="1" i="1" dirty="0"/>
              <a:t>test négatif</a:t>
            </a:r>
            <a:r>
              <a:rPr lang="fr-FR" b="1" dirty="0"/>
              <a:t>,</a:t>
            </a:r>
            <a:r>
              <a:rPr lang="fr-FR" dirty="0"/>
              <a:t> retour en classe à </a:t>
            </a:r>
            <a:r>
              <a:rPr lang="fr-FR" dirty="0" smtClean="0"/>
              <a:t>l’issue </a:t>
            </a:r>
            <a:r>
              <a:rPr lang="fr-FR" dirty="0"/>
              <a:t>des 7 jours avec présentation de l’attestation </a:t>
            </a:r>
            <a:r>
              <a:rPr lang="fr-FR" dirty="0" smtClean="0"/>
              <a:t>fournie par le professionnel de santé. </a:t>
            </a:r>
            <a:endParaRPr lang="fr-FR" dirty="0"/>
          </a:p>
          <a:p>
            <a:pPr algn="just"/>
            <a:r>
              <a:rPr lang="fr-FR" dirty="0"/>
              <a:t>-</a:t>
            </a:r>
            <a:r>
              <a:rPr lang="fr-FR" b="1" dirty="0">
                <a:solidFill>
                  <a:srgbClr val="FF0000"/>
                </a:solidFill>
              </a:rPr>
              <a:t>Renseigne</a:t>
            </a:r>
            <a:r>
              <a:rPr lang="fr-FR" b="1" dirty="0"/>
              <a:t> le tableau</a:t>
            </a:r>
            <a:r>
              <a:rPr lang="fr-FR" dirty="0"/>
              <a:t> « à nommer/ tableau GNC </a:t>
            </a:r>
            <a:r>
              <a:rPr lang="fr-FR" dirty="0" smtClean="0"/>
              <a:t>»</a:t>
            </a:r>
          </a:p>
          <a:p>
            <a:pPr algn="just"/>
            <a:endParaRPr lang="fr-FR" dirty="0"/>
          </a:p>
        </p:txBody>
      </p:sp>
      <p:sp>
        <p:nvSpPr>
          <p:cNvPr id="14" name="Rectangle 13"/>
          <p:cNvSpPr/>
          <p:nvPr/>
        </p:nvSpPr>
        <p:spPr>
          <a:xfrm>
            <a:off x="4584438" y="155698"/>
            <a:ext cx="6096000" cy="685059"/>
          </a:xfrm>
          <a:prstGeom prst="rect">
            <a:avLst/>
          </a:prstGeom>
        </p:spPr>
        <p:txBody>
          <a:bodyPr>
            <a:spAutoFit/>
          </a:bodyPr>
          <a:lstStyle/>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QUE FAIRE SI UN ÉLÈVE EST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UN CAS CONFIRMÉ DE COVID­19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645025" y="5843620"/>
            <a:ext cx="7974826" cy="1014380"/>
          </a:xfrm>
          <a:prstGeom prst="rect">
            <a:avLst/>
          </a:prstGeom>
          <a:solidFill>
            <a:schemeClr val="accent5">
              <a:lumMod val="20000"/>
              <a:lumOff val="80000"/>
            </a:schemeClr>
          </a:solidFill>
        </p:spPr>
        <p:txBody>
          <a:bodyPr wrap="square">
            <a:spAutoFit/>
          </a:bodyPr>
          <a:lstStyle/>
          <a:p>
            <a:pPr algn="just">
              <a:lnSpc>
                <a:spcPct val="107000"/>
              </a:lnSpc>
              <a:spcAft>
                <a:spcPts val="0"/>
              </a:spcAft>
            </a:pPr>
            <a:r>
              <a:rPr lang="fr-FR" sz="1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Selon la disponibilité des stocks, </a:t>
            </a:r>
            <a:r>
              <a:rPr lang="fr-FR" sz="1400" dirty="0" smtClean="0">
                <a:latin typeface="Calibri" panose="020F0502020204030204" pitchFamily="34" charset="0"/>
                <a:ea typeface="Calibri" panose="020F0502020204030204" pitchFamily="34" charset="0"/>
                <a:cs typeface="Times New Roman" panose="02020603050405020304" pitchFamily="18" charset="0"/>
              </a:rPr>
              <a:t>un </a:t>
            </a:r>
            <a:r>
              <a:rPr lang="fr-FR" sz="1400" dirty="0">
                <a:latin typeface="Calibri" panose="020F0502020204030204" pitchFamily="34" charset="0"/>
                <a:ea typeface="Calibri" panose="020F0502020204030204" pitchFamily="34" charset="0"/>
                <a:cs typeface="Times New Roman" panose="02020603050405020304" pitchFamily="18" charset="0"/>
              </a:rPr>
              <a:t>dispositif de dépistage hebdomadaire </a:t>
            </a:r>
            <a:r>
              <a:rPr lang="fr-FR" sz="1400" dirty="0" smtClean="0">
                <a:latin typeface="Calibri" panose="020F0502020204030204" pitchFamily="34" charset="0"/>
                <a:ea typeface="Calibri" panose="020F0502020204030204" pitchFamily="34" charset="0"/>
                <a:cs typeface="Times New Roman" panose="02020603050405020304" pitchFamily="18" charset="0"/>
              </a:rPr>
              <a:t>sera proposé </a:t>
            </a:r>
            <a:r>
              <a:rPr lang="fr-FR" sz="1400" dirty="0">
                <a:latin typeface="Calibri" panose="020F0502020204030204" pitchFamily="34" charset="0"/>
                <a:ea typeface="Calibri" panose="020F0502020204030204" pitchFamily="34" charset="0"/>
                <a:cs typeface="Times New Roman" panose="02020603050405020304" pitchFamily="18" charset="0"/>
              </a:rPr>
              <a:t>aux élèves chaque début de semaine </a:t>
            </a:r>
            <a:r>
              <a:rPr lang="fr-FR" sz="1400" b="1" dirty="0">
                <a:latin typeface="Calibri" panose="020F0502020204030204" pitchFamily="34" charset="0"/>
                <a:ea typeface="Calibri" panose="020F0502020204030204" pitchFamily="34" charset="0"/>
                <a:cs typeface="Times New Roman" panose="02020603050405020304" pitchFamily="18" charset="0"/>
              </a:rPr>
              <a:t>à faire à domicile</a:t>
            </a:r>
            <a:r>
              <a:rPr lang="fr-FR" sz="1400" dirty="0">
                <a:latin typeface="Calibri" panose="020F0502020204030204" pitchFamily="34" charset="0"/>
                <a:ea typeface="Calibri" panose="020F0502020204030204" pitchFamily="34" charset="0"/>
                <a:cs typeface="Times New Roman" panose="02020603050405020304" pitchFamily="18" charset="0"/>
              </a:rPr>
              <a:t>. Dès le lendemain, la  famille informe le directeur d’école : si le test est positif reprise des  mesures précisées supra. Si le test est négatif, l’enfant est de retour à l‘école avec une attestation sur l’honneur.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706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725" y="0"/>
            <a:ext cx="2947482" cy="4601183"/>
          </a:xfrm>
        </p:spPr>
        <p:txBody>
          <a:bodyPr/>
          <a:lstStyle/>
          <a:p>
            <a:pPr algn="ctr"/>
            <a:r>
              <a:rPr lang="fr-FR" dirty="0" smtClean="0"/>
              <a:t>PROTOCOLE</a:t>
            </a:r>
            <a:br>
              <a:rPr lang="fr-FR" dirty="0" smtClean="0"/>
            </a:br>
            <a:r>
              <a:rPr lang="fr-FR" dirty="0" smtClean="0"/>
              <a:t>ELEVES </a:t>
            </a:r>
            <a:r>
              <a:rPr lang="fr-FR" dirty="0"/>
              <a:t/>
            </a:r>
            <a:br>
              <a:rPr lang="fr-FR" dirty="0"/>
            </a:br>
            <a:r>
              <a:rPr lang="fr-FR" dirty="0" smtClean="0"/>
              <a:t>CP AU CM2</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155698"/>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4821" y="54877"/>
            <a:ext cx="1540682" cy="1091683"/>
          </a:xfrm>
          <a:prstGeom prst="rect">
            <a:avLst/>
          </a:prstGeom>
        </p:spPr>
      </p:pic>
      <p:sp>
        <p:nvSpPr>
          <p:cNvPr id="8" name="ZoneTexte 7"/>
          <p:cNvSpPr txBox="1"/>
          <p:nvPr/>
        </p:nvSpPr>
        <p:spPr>
          <a:xfrm>
            <a:off x="4999973" y="368851"/>
            <a:ext cx="4352347" cy="400110"/>
          </a:xfrm>
          <a:prstGeom prst="rect">
            <a:avLst/>
          </a:prstGeom>
          <a:noFill/>
        </p:spPr>
        <p:txBody>
          <a:bodyPr wrap="square" rtlCol="0">
            <a:spAutoFit/>
          </a:bodyPr>
          <a:lstStyle/>
          <a:p>
            <a:r>
              <a:rPr lang="fr-FR" sz="2000" b="1" dirty="0" smtClean="0">
                <a:solidFill>
                  <a:srgbClr val="00B0F0"/>
                </a:solidFill>
              </a:rPr>
              <a:t>Les clés de l’ELEMENTAIRE</a:t>
            </a:r>
            <a:endParaRPr lang="fr-FR" sz="2000" b="1" dirty="0">
              <a:solidFill>
                <a:srgbClr val="00B0F0"/>
              </a:solidFill>
            </a:endParaRPr>
          </a:p>
        </p:txBody>
      </p:sp>
      <p:sp>
        <p:nvSpPr>
          <p:cNvPr id="9" name="ZoneTexte 8"/>
          <p:cNvSpPr txBox="1"/>
          <p:nvPr/>
        </p:nvSpPr>
        <p:spPr>
          <a:xfrm>
            <a:off x="4562669" y="890546"/>
            <a:ext cx="6774025" cy="1477328"/>
          </a:xfrm>
          <a:prstGeom prst="rect">
            <a:avLst/>
          </a:prstGeom>
          <a:noFill/>
          <a:ln w="38100">
            <a:solidFill>
              <a:srgbClr val="00B0F0"/>
            </a:solidFill>
          </a:ln>
        </p:spPr>
        <p:txBody>
          <a:bodyPr wrap="square" rtlCol="0">
            <a:spAutoFit/>
          </a:bodyPr>
          <a:lstStyle/>
          <a:p>
            <a:pPr marL="342900" indent="-342900">
              <a:buFont typeface="+mj-lt"/>
              <a:buAutoNum type="arabicPeriod"/>
            </a:pPr>
            <a:r>
              <a:rPr lang="fr-FR" dirty="0" smtClean="0"/>
              <a:t>Port du masque obligatoire pour les adultes.</a:t>
            </a:r>
          </a:p>
          <a:p>
            <a:pPr marL="342900" indent="-342900">
              <a:buFont typeface="+mj-lt"/>
              <a:buAutoNum type="arabicPeriod"/>
            </a:pPr>
            <a:r>
              <a:rPr lang="fr-FR" dirty="0" smtClean="0"/>
              <a:t>Port du masque obligatoire pour les élèves.</a:t>
            </a:r>
          </a:p>
          <a:p>
            <a:pPr marL="342900" indent="-342900">
              <a:buFont typeface="+mj-lt"/>
              <a:buAutoNum type="arabicPeriod"/>
            </a:pPr>
            <a:r>
              <a:rPr lang="fr-FR" b="1" dirty="0" smtClean="0">
                <a:solidFill>
                  <a:srgbClr val="FF0000"/>
                </a:solidFill>
              </a:rPr>
              <a:t>Fermeture de classe à partir de 3 cas (sur 7 jours glissants).</a:t>
            </a:r>
          </a:p>
          <a:p>
            <a:pPr marL="342900" indent="-342900">
              <a:buFont typeface="+mj-lt"/>
              <a:buAutoNum type="arabicPeriod"/>
            </a:pPr>
            <a:r>
              <a:rPr lang="fr-FR" dirty="0" smtClean="0"/>
              <a:t>Tests hebdomadaires.</a:t>
            </a:r>
          </a:p>
          <a:p>
            <a:pPr marL="342900" indent="-342900">
              <a:buFont typeface="+mj-lt"/>
              <a:buAutoNum type="arabicPeriod"/>
            </a:pPr>
            <a:r>
              <a:rPr lang="fr-FR" dirty="0" smtClean="0"/>
              <a:t>Lavage des mains.</a:t>
            </a:r>
          </a:p>
        </p:txBody>
      </p:sp>
      <p:sp>
        <p:nvSpPr>
          <p:cNvPr id="11" name="Rectangle 10"/>
          <p:cNvSpPr/>
          <p:nvPr/>
        </p:nvSpPr>
        <p:spPr>
          <a:xfrm>
            <a:off x="4562669" y="2378274"/>
            <a:ext cx="6096000" cy="685059"/>
          </a:xfrm>
          <a:prstGeom prst="rect">
            <a:avLst/>
          </a:prstGeom>
        </p:spPr>
        <p:txBody>
          <a:bodyPr>
            <a:spAutoFit/>
          </a:bodyPr>
          <a:lstStyle/>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QUE FAIRE SI UN ÉLÈVE EST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UN CAS CONFIRMÉ DE COVID­19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lèche vers le bas 11"/>
          <p:cNvSpPr/>
          <p:nvPr/>
        </p:nvSpPr>
        <p:spPr>
          <a:xfrm>
            <a:off x="7284524" y="3033098"/>
            <a:ext cx="839756" cy="845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633525" y="3791077"/>
            <a:ext cx="8244343" cy="2308324"/>
          </a:xfrm>
          <a:prstGeom prst="rect">
            <a:avLst/>
          </a:prstGeom>
          <a:noFill/>
        </p:spPr>
        <p:txBody>
          <a:bodyPr wrap="square" rtlCol="0">
            <a:spAutoFit/>
          </a:bodyPr>
          <a:lstStyle/>
          <a:p>
            <a:r>
              <a:rPr lang="fr-FR" b="1" dirty="0">
                <a:solidFill>
                  <a:srgbClr val="00B0F0"/>
                </a:solidFill>
              </a:rPr>
              <a:t>La famille informe l’établissement que l’élève est un cas </a:t>
            </a:r>
            <a:r>
              <a:rPr lang="fr-FR" b="1" dirty="0" smtClean="0">
                <a:solidFill>
                  <a:srgbClr val="00B0F0"/>
                </a:solidFill>
              </a:rPr>
              <a:t>confirmé.</a:t>
            </a:r>
            <a:r>
              <a:rPr lang="fr-FR" dirty="0" smtClean="0">
                <a:solidFill>
                  <a:srgbClr val="00B0F0"/>
                </a:solidFill>
              </a:rPr>
              <a:t> </a:t>
            </a:r>
          </a:p>
          <a:p>
            <a:r>
              <a:rPr lang="fr-FR" dirty="0" smtClean="0"/>
              <a:t>un </a:t>
            </a:r>
            <a:r>
              <a:rPr lang="fr-FR" dirty="0"/>
              <a:t>test effectué auprès d’un professionnel de santé agréé (dans les pharmacies, chez le médecin, dans un centre médical). Si l’élève a réalisé un autotest, il devra obligatoirement effectuer un test de confirmation auprès d’un professionnel de santé et contacter son médecin le cas échéant.</a:t>
            </a:r>
          </a:p>
          <a:p>
            <a:r>
              <a:rPr lang="fr-FR" b="1" dirty="0"/>
              <a:t>Dans tous les cas, l’enfant doit consulter </a:t>
            </a:r>
            <a:r>
              <a:rPr lang="fr-FR" b="1" dirty="0" smtClean="0"/>
              <a:t>un </a:t>
            </a:r>
            <a:r>
              <a:rPr lang="fr-FR" b="1" dirty="0"/>
              <a:t>médecin. </a:t>
            </a:r>
            <a:endParaRPr lang="fr-FR" b="1" dirty="0" smtClean="0"/>
          </a:p>
          <a:p>
            <a:endParaRPr lang="fr-FR" dirty="0"/>
          </a:p>
          <a:p>
            <a:endParaRPr lang="fr-FR" dirty="0"/>
          </a:p>
        </p:txBody>
      </p:sp>
      <p:sp>
        <p:nvSpPr>
          <p:cNvPr id="14" name="Rectangle 13"/>
          <p:cNvSpPr/>
          <p:nvPr/>
        </p:nvSpPr>
        <p:spPr>
          <a:xfrm>
            <a:off x="3670848" y="5747192"/>
            <a:ext cx="8169698" cy="923330"/>
          </a:xfrm>
          <a:prstGeom prst="rect">
            <a:avLst/>
          </a:prstGeom>
        </p:spPr>
        <p:txBody>
          <a:bodyPr wrap="square">
            <a:spAutoFit/>
          </a:bodyPr>
          <a:lstStyle/>
          <a:p>
            <a:r>
              <a:rPr lang="fr-FR" b="1" u="sng" dirty="0">
                <a:solidFill>
                  <a:srgbClr val="FF0000"/>
                </a:solidFill>
              </a:rPr>
              <a:t>L’élève cas confirmé</a:t>
            </a:r>
            <a:r>
              <a:rPr lang="fr-FR" b="1" dirty="0">
                <a:solidFill>
                  <a:srgbClr val="FF0000"/>
                </a:solidFill>
              </a:rPr>
              <a:t> :</a:t>
            </a:r>
            <a:endParaRPr lang="fr-FR" dirty="0">
              <a:solidFill>
                <a:srgbClr val="FF0000"/>
              </a:solidFill>
            </a:endParaRPr>
          </a:p>
          <a:p>
            <a:r>
              <a:rPr lang="fr-FR" dirty="0">
                <a:solidFill>
                  <a:srgbClr val="FF0000"/>
                </a:solidFill>
              </a:rPr>
              <a:t>Isolement pendant 10 jours ou si persistance de la fièvre après 10 jours, 48 heures après disparition de celle-ci</a:t>
            </a:r>
          </a:p>
        </p:txBody>
      </p:sp>
      <p:sp>
        <p:nvSpPr>
          <p:cNvPr id="15" name="ZoneTexte 14"/>
          <p:cNvSpPr txBox="1"/>
          <p:nvPr/>
        </p:nvSpPr>
        <p:spPr>
          <a:xfrm>
            <a:off x="9743221" y="114156"/>
            <a:ext cx="2523424" cy="646331"/>
          </a:xfrm>
          <a:prstGeom prst="rect">
            <a:avLst/>
          </a:prstGeom>
          <a:noFill/>
        </p:spPr>
        <p:txBody>
          <a:bodyPr wrap="square" rtlCol="0">
            <a:spAutoFit/>
          </a:bodyPr>
          <a:lstStyle/>
          <a:p>
            <a:r>
              <a:rPr lang="fr-FR" b="1" dirty="0" smtClean="0"/>
              <a:t>masque obligatoire</a:t>
            </a:r>
          </a:p>
          <a:p>
            <a:r>
              <a:rPr lang="fr-FR" b="1" dirty="0" smtClean="0"/>
              <a:t>= fermeture à 3 cas</a:t>
            </a:r>
            <a:endParaRPr lang="fr-FR" b="1" dirty="0"/>
          </a:p>
        </p:txBody>
      </p:sp>
      <p:grpSp>
        <p:nvGrpSpPr>
          <p:cNvPr id="21" name="Groupe 20"/>
          <p:cNvGrpSpPr/>
          <p:nvPr/>
        </p:nvGrpSpPr>
        <p:grpSpPr>
          <a:xfrm>
            <a:off x="8142035" y="76342"/>
            <a:ext cx="1537362" cy="772744"/>
            <a:chOff x="8142035" y="76342"/>
            <a:chExt cx="1537362" cy="772744"/>
          </a:xfrm>
        </p:grpSpPr>
        <p:pic>
          <p:nvPicPr>
            <p:cNvPr id="16" name="Image 15"/>
            <p:cNvPicPr/>
            <p:nvPr/>
          </p:nvPicPr>
          <p:blipFill rotWithShape="1">
            <a:blip r:embed="rId5">
              <a:extLst>
                <a:ext uri="{28A0092B-C50C-407E-A947-70E740481C1C}">
                  <a14:useLocalDpi xmlns:a14="http://schemas.microsoft.com/office/drawing/2010/main" val="0"/>
                </a:ext>
              </a:extLst>
            </a:blip>
            <a:srcRect l="38738" t="2479" r="37705" b="-3719"/>
            <a:stretch/>
          </p:blipFill>
          <p:spPr>
            <a:xfrm>
              <a:off x="8770776" y="87020"/>
              <a:ext cx="345232" cy="762066"/>
            </a:xfrm>
            <a:prstGeom prst="rect">
              <a:avLst/>
            </a:prstGeom>
          </p:spPr>
        </p:pic>
        <p:pic>
          <p:nvPicPr>
            <p:cNvPr id="17" name="Image 16"/>
            <p:cNvPicPr/>
            <p:nvPr/>
          </p:nvPicPr>
          <p:blipFill rotWithShape="1">
            <a:blip r:embed="rId5">
              <a:extLst>
                <a:ext uri="{28A0092B-C50C-407E-A947-70E740481C1C}">
                  <a14:useLocalDpi xmlns:a14="http://schemas.microsoft.com/office/drawing/2010/main" val="0"/>
                </a:ext>
              </a:extLst>
            </a:blip>
            <a:srcRect l="38738" t="2479" r="37705" b="-3719"/>
            <a:stretch/>
          </p:blipFill>
          <p:spPr>
            <a:xfrm>
              <a:off x="8443699" y="87020"/>
              <a:ext cx="345232" cy="762066"/>
            </a:xfrm>
            <a:prstGeom prst="rect">
              <a:avLst/>
            </a:prstGeom>
          </p:spPr>
        </p:pic>
        <p:pic>
          <p:nvPicPr>
            <p:cNvPr id="18" name="Image 17"/>
            <p:cNvPicPr/>
            <p:nvPr/>
          </p:nvPicPr>
          <p:blipFill rotWithShape="1">
            <a:blip r:embed="rId5">
              <a:extLst>
                <a:ext uri="{28A0092B-C50C-407E-A947-70E740481C1C}">
                  <a14:useLocalDpi xmlns:a14="http://schemas.microsoft.com/office/drawing/2010/main" val="0"/>
                </a:ext>
              </a:extLst>
            </a:blip>
            <a:srcRect l="38738" t="2479" r="37705" b="-3719"/>
            <a:stretch/>
          </p:blipFill>
          <p:spPr>
            <a:xfrm>
              <a:off x="9047028" y="82869"/>
              <a:ext cx="345232" cy="762066"/>
            </a:xfrm>
            <a:prstGeom prst="rect">
              <a:avLst/>
            </a:prstGeom>
          </p:spPr>
        </p:pic>
        <p:pic>
          <p:nvPicPr>
            <p:cNvPr id="19" name="Image 18"/>
            <p:cNvPicPr/>
            <p:nvPr/>
          </p:nvPicPr>
          <p:blipFill rotWithShape="1">
            <a:blip r:embed="rId5">
              <a:extLst>
                <a:ext uri="{28A0092B-C50C-407E-A947-70E740481C1C}">
                  <a14:useLocalDpi xmlns:a14="http://schemas.microsoft.com/office/drawing/2010/main" val="0"/>
                </a:ext>
              </a:extLst>
            </a:blip>
            <a:srcRect r="76587" b="-4998"/>
            <a:stretch/>
          </p:blipFill>
          <p:spPr>
            <a:xfrm>
              <a:off x="9352320" y="76342"/>
              <a:ext cx="327077" cy="753412"/>
            </a:xfrm>
            <a:prstGeom prst="rect">
              <a:avLst/>
            </a:prstGeom>
          </p:spPr>
        </p:pic>
        <p:pic>
          <p:nvPicPr>
            <p:cNvPr id="20" name="Image 19"/>
            <p:cNvPicPr/>
            <p:nvPr/>
          </p:nvPicPr>
          <p:blipFill rotWithShape="1">
            <a:blip r:embed="rId5">
              <a:extLst>
                <a:ext uri="{28A0092B-C50C-407E-A947-70E740481C1C}">
                  <a14:useLocalDpi xmlns:a14="http://schemas.microsoft.com/office/drawing/2010/main" val="0"/>
                </a:ext>
              </a:extLst>
            </a:blip>
            <a:srcRect r="76587" b="-4998"/>
            <a:stretch/>
          </p:blipFill>
          <p:spPr>
            <a:xfrm>
              <a:off x="8142035" y="91523"/>
              <a:ext cx="327077" cy="753412"/>
            </a:xfrm>
            <a:prstGeom prst="rect">
              <a:avLst/>
            </a:prstGeom>
          </p:spPr>
        </p:pic>
      </p:grpSp>
      <p:pic>
        <p:nvPicPr>
          <p:cNvPr id="22" name="Imag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741" y="3338914"/>
            <a:ext cx="1695450" cy="1714500"/>
          </a:xfrm>
          <a:prstGeom prst="rect">
            <a:avLst/>
          </a:prstGeom>
        </p:spPr>
      </p:pic>
    </p:spTree>
    <p:extLst>
      <p:ext uri="{BB962C8B-B14F-4D97-AF65-F5344CB8AC3E}">
        <p14:creationId xmlns:p14="http://schemas.microsoft.com/office/powerpoint/2010/main" val="2849570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114" y="78808"/>
            <a:ext cx="2947482" cy="4601183"/>
          </a:xfrm>
        </p:spPr>
        <p:txBody>
          <a:bodyPr/>
          <a:lstStyle/>
          <a:p>
            <a:pPr algn="ctr"/>
            <a:r>
              <a:rPr lang="fr-FR" dirty="0" smtClean="0"/>
              <a:t>PROTOCOLE</a:t>
            </a:r>
            <a:br>
              <a:rPr lang="fr-FR" dirty="0" smtClean="0"/>
            </a:br>
            <a:r>
              <a:rPr lang="fr-FR" dirty="0"/>
              <a:t>ÉLÈVES</a:t>
            </a:r>
            <a:r>
              <a:rPr lang="fr-FR" dirty="0" smtClean="0"/>
              <a:t> </a:t>
            </a:r>
            <a:r>
              <a:rPr lang="fr-FR" dirty="0"/>
              <a:t/>
            </a:r>
            <a:br>
              <a:rPr lang="fr-FR" dirty="0"/>
            </a:br>
            <a:r>
              <a:rPr lang="fr-FR" dirty="0" smtClean="0"/>
              <a:t>CP AU CM2</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155698"/>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3" name="ZoneTexte 2"/>
          <p:cNvSpPr txBox="1"/>
          <p:nvPr/>
        </p:nvSpPr>
        <p:spPr>
          <a:xfrm>
            <a:off x="3772674" y="1408923"/>
            <a:ext cx="8347791" cy="4524315"/>
          </a:xfrm>
          <a:prstGeom prst="rect">
            <a:avLst/>
          </a:prstGeom>
          <a:noFill/>
        </p:spPr>
        <p:txBody>
          <a:bodyPr wrap="square" rtlCol="0">
            <a:spAutoFit/>
          </a:bodyPr>
          <a:lstStyle/>
          <a:p>
            <a:r>
              <a:rPr lang="fr-FR" dirty="0"/>
              <a:t>• </a:t>
            </a:r>
            <a:r>
              <a:rPr lang="fr-FR" b="1" dirty="0"/>
              <a:t>Le directeur d’école</a:t>
            </a:r>
            <a:r>
              <a:rPr lang="fr-FR" dirty="0"/>
              <a:t> </a:t>
            </a:r>
          </a:p>
          <a:p>
            <a:r>
              <a:rPr lang="fr-FR" dirty="0"/>
              <a:t>-</a:t>
            </a:r>
            <a:r>
              <a:rPr lang="fr-FR" b="1" dirty="0">
                <a:solidFill>
                  <a:srgbClr val="FF0000"/>
                </a:solidFill>
              </a:rPr>
              <a:t>Informe</a:t>
            </a:r>
            <a:r>
              <a:rPr lang="fr-FR" b="1" dirty="0"/>
              <a:t> le référent </a:t>
            </a:r>
            <a:r>
              <a:rPr lang="fr-FR" b="1" dirty="0" err="1"/>
              <a:t>Covid</a:t>
            </a:r>
            <a:r>
              <a:rPr lang="fr-FR" dirty="0"/>
              <a:t> de la province ou de la direction de l’enseignement privé concernée </a:t>
            </a:r>
          </a:p>
          <a:p>
            <a:r>
              <a:rPr lang="fr-FR" dirty="0"/>
              <a:t>-</a:t>
            </a:r>
            <a:r>
              <a:rPr lang="fr-FR" b="1" dirty="0">
                <a:solidFill>
                  <a:srgbClr val="FF0000"/>
                </a:solidFill>
              </a:rPr>
              <a:t>Elabore</a:t>
            </a:r>
            <a:r>
              <a:rPr lang="fr-FR" b="1" dirty="0"/>
              <a:t> la liste des </a:t>
            </a:r>
            <a:r>
              <a:rPr lang="fr-FR" b="1" dirty="0" smtClean="0"/>
              <a:t>élèves </a:t>
            </a:r>
            <a:r>
              <a:rPr lang="fr-FR" b="1" dirty="0" smtClean="0"/>
              <a:t>contacts à risque </a:t>
            </a:r>
            <a:r>
              <a:rPr lang="fr-FR" dirty="0" smtClean="0"/>
              <a:t>de </a:t>
            </a:r>
            <a:r>
              <a:rPr lang="fr-FR" dirty="0"/>
              <a:t>la classe et des autres classes (pendant le temps de cantine, les récréations, à la garderie)</a:t>
            </a:r>
          </a:p>
          <a:p>
            <a:r>
              <a:rPr lang="fr-FR" b="1" dirty="0"/>
              <a:t>-</a:t>
            </a:r>
            <a:r>
              <a:rPr lang="fr-FR" b="1" dirty="0">
                <a:solidFill>
                  <a:srgbClr val="FF0000"/>
                </a:solidFill>
              </a:rPr>
              <a:t>Informe</a:t>
            </a:r>
            <a:r>
              <a:rPr lang="fr-FR" b="1" dirty="0"/>
              <a:t> les représentants légaux des élèves de la liste des </a:t>
            </a:r>
            <a:r>
              <a:rPr lang="fr-FR" b="1" dirty="0" smtClean="0"/>
              <a:t>personnes </a:t>
            </a:r>
            <a:r>
              <a:rPr lang="fr-FR" b="1" dirty="0" smtClean="0"/>
              <a:t>contacts à risque </a:t>
            </a:r>
            <a:r>
              <a:rPr lang="fr-FR" dirty="0" smtClean="0"/>
              <a:t>du </a:t>
            </a:r>
            <a:r>
              <a:rPr lang="fr-FR" dirty="0"/>
              <a:t>nécessaire isolement de l’enfant à domicile pendant 7 jours</a:t>
            </a:r>
          </a:p>
          <a:p>
            <a:pPr algn="just"/>
            <a:r>
              <a:rPr lang="fr-FR" dirty="0"/>
              <a:t>-</a:t>
            </a:r>
            <a:r>
              <a:rPr lang="fr-FR" b="1" dirty="0">
                <a:solidFill>
                  <a:srgbClr val="FF0000"/>
                </a:solidFill>
              </a:rPr>
              <a:t>Demande</a:t>
            </a:r>
            <a:r>
              <a:rPr lang="fr-FR" b="1" dirty="0"/>
              <a:t> </a:t>
            </a:r>
            <a:r>
              <a:rPr lang="fr-FR" b="1" dirty="0" smtClean="0"/>
              <a:t>aux représentants légaux des </a:t>
            </a:r>
            <a:r>
              <a:rPr lang="fr-FR" b="1" dirty="0"/>
              <a:t>élèves </a:t>
            </a:r>
            <a:r>
              <a:rPr lang="fr-FR" b="1" dirty="0" smtClean="0"/>
              <a:t>contacts à risque </a:t>
            </a:r>
            <a:r>
              <a:rPr lang="fr-FR" dirty="0" smtClean="0"/>
              <a:t>de la liste </a:t>
            </a:r>
            <a:r>
              <a:rPr lang="fr-FR" dirty="0"/>
              <a:t>de la nécessité d’un test puis de l’isolement de l’enfant à domicile pendant 7 jours. A </a:t>
            </a:r>
            <a:r>
              <a:rPr lang="fr-FR" dirty="0" smtClean="0"/>
              <a:t>l’issue </a:t>
            </a:r>
            <a:r>
              <a:rPr lang="fr-FR" dirty="0"/>
              <a:t>des 7 jours réalisé un nouveau test. </a:t>
            </a:r>
          </a:p>
          <a:p>
            <a:r>
              <a:rPr lang="fr-FR" dirty="0" smtClean="0"/>
              <a:t>&gt; </a:t>
            </a:r>
            <a:r>
              <a:rPr lang="fr-FR" b="1" i="1" dirty="0"/>
              <a:t>Si test positif</a:t>
            </a:r>
            <a:r>
              <a:rPr lang="fr-FR" dirty="0"/>
              <a:t> </a:t>
            </a:r>
            <a:r>
              <a:rPr lang="fr-FR" dirty="0" smtClean="0"/>
              <a:t>: Cf. Cas confirmé </a:t>
            </a:r>
            <a:endParaRPr lang="fr-FR" dirty="0"/>
          </a:p>
          <a:p>
            <a:r>
              <a:rPr lang="fr-FR" dirty="0"/>
              <a:t>&gt; </a:t>
            </a:r>
            <a:r>
              <a:rPr lang="fr-FR" b="1" i="1" dirty="0"/>
              <a:t>Si test négatif</a:t>
            </a:r>
            <a:r>
              <a:rPr lang="fr-FR" b="1" dirty="0"/>
              <a:t>,</a:t>
            </a:r>
            <a:r>
              <a:rPr lang="fr-FR" dirty="0"/>
              <a:t> retour en classe de l’élève avec une attestation </a:t>
            </a:r>
            <a:r>
              <a:rPr lang="fr-FR" dirty="0" smtClean="0"/>
              <a:t>fournie par un professionnel de santé</a:t>
            </a:r>
            <a:endParaRPr lang="fr-FR" dirty="0"/>
          </a:p>
          <a:p>
            <a:r>
              <a:rPr lang="fr-FR" dirty="0" smtClean="0"/>
              <a:t>-</a:t>
            </a:r>
            <a:r>
              <a:rPr lang="fr-FR" b="1" dirty="0">
                <a:solidFill>
                  <a:srgbClr val="FF0000"/>
                </a:solidFill>
              </a:rPr>
              <a:t>Renseigne</a:t>
            </a:r>
            <a:r>
              <a:rPr lang="fr-FR" dirty="0" smtClean="0"/>
              <a:t> </a:t>
            </a:r>
            <a:r>
              <a:rPr lang="fr-FR" dirty="0"/>
              <a:t>le tableau « à nommer/ tableau GNC »</a:t>
            </a:r>
          </a:p>
          <a:p>
            <a:r>
              <a:rPr lang="fr-FR" dirty="0"/>
              <a:t> </a:t>
            </a:r>
          </a:p>
          <a:p>
            <a:endParaRPr lang="fr-FR" dirty="0"/>
          </a:p>
        </p:txBody>
      </p:sp>
      <p:sp>
        <p:nvSpPr>
          <p:cNvPr id="15" name="Rectangle 14"/>
          <p:cNvSpPr/>
          <p:nvPr/>
        </p:nvSpPr>
        <p:spPr>
          <a:xfrm>
            <a:off x="4584438" y="155698"/>
            <a:ext cx="6096000" cy="685059"/>
          </a:xfrm>
          <a:prstGeom prst="rect">
            <a:avLst/>
          </a:prstGeom>
        </p:spPr>
        <p:txBody>
          <a:bodyPr>
            <a:spAutoFit/>
          </a:bodyPr>
          <a:lstStyle/>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QUE FAIRE SI UN ÉLÈVE EST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UN CAS CONFIRMÉ DE COVID­19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Flèche vers le bas 15"/>
          <p:cNvSpPr/>
          <p:nvPr/>
        </p:nvSpPr>
        <p:spPr>
          <a:xfrm>
            <a:off x="7418743" y="840757"/>
            <a:ext cx="839756" cy="845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772674" y="5426048"/>
            <a:ext cx="7974826" cy="1014380"/>
          </a:xfrm>
          <a:prstGeom prst="rect">
            <a:avLst/>
          </a:prstGeom>
          <a:solidFill>
            <a:schemeClr val="accent5">
              <a:lumMod val="20000"/>
              <a:lumOff val="80000"/>
            </a:schemeClr>
          </a:solidFill>
        </p:spPr>
        <p:txBody>
          <a:bodyPr wrap="square">
            <a:spAutoFit/>
          </a:bodyPr>
          <a:lstStyle/>
          <a:p>
            <a:pPr algn="just">
              <a:lnSpc>
                <a:spcPct val="107000"/>
              </a:lnSpc>
              <a:spcAft>
                <a:spcPts val="0"/>
              </a:spcAft>
            </a:pPr>
            <a:r>
              <a:rPr lang="fr-FR" sz="1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Selon la disponibilité des stocks, </a:t>
            </a:r>
            <a:r>
              <a:rPr lang="fr-FR" sz="1400" dirty="0" smtClean="0">
                <a:latin typeface="Calibri" panose="020F0502020204030204" pitchFamily="34" charset="0"/>
                <a:ea typeface="Calibri" panose="020F0502020204030204" pitchFamily="34" charset="0"/>
                <a:cs typeface="Times New Roman" panose="02020603050405020304" pitchFamily="18" charset="0"/>
              </a:rPr>
              <a:t>un </a:t>
            </a:r>
            <a:r>
              <a:rPr lang="fr-FR" sz="1400" dirty="0">
                <a:latin typeface="Calibri" panose="020F0502020204030204" pitchFamily="34" charset="0"/>
                <a:ea typeface="Calibri" panose="020F0502020204030204" pitchFamily="34" charset="0"/>
                <a:cs typeface="Times New Roman" panose="02020603050405020304" pitchFamily="18" charset="0"/>
              </a:rPr>
              <a:t>dispositif de dépistage hebdomadaire </a:t>
            </a:r>
            <a:r>
              <a:rPr lang="fr-FR" sz="1400" dirty="0" smtClean="0">
                <a:latin typeface="Calibri" panose="020F0502020204030204" pitchFamily="34" charset="0"/>
                <a:ea typeface="Calibri" panose="020F0502020204030204" pitchFamily="34" charset="0"/>
                <a:cs typeface="Times New Roman" panose="02020603050405020304" pitchFamily="18" charset="0"/>
              </a:rPr>
              <a:t>sera proposé </a:t>
            </a:r>
            <a:r>
              <a:rPr lang="fr-FR" sz="1400" dirty="0">
                <a:latin typeface="Calibri" panose="020F0502020204030204" pitchFamily="34" charset="0"/>
                <a:ea typeface="Calibri" panose="020F0502020204030204" pitchFamily="34" charset="0"/>
                <a:cs typeface="Times New Roman" panose="02020603050405020304" pitchFamily="18" charset="0"/>
              </a:rPr>
              <a:t>aux élèves chaque début de semaine </a:t>
            </a:r>
            <a:r>
              <a:rPr lang="fr-FR" sz="1400" b="1" dirty="0">
                <a:latin typeface="Calibri" panose="020F0502020204030204" pitchFamily="34" charset="0"/>
                <a:ea typeface="Calibri" panose="020F0502020204030204" pitchFamily="34" charset="0"/>
                <a:cs typeface="Times New Roman" panose="02020603050405020304" pitchFamily="18" charset="0"/>
              </a:rPr>
              <a:t>à faire à domicile</a:t>
            </a:r>
            <a:r>
              <a:rPr lang="fr-FR" sz="1400" dirty="0">
                <a:latin typeface="Calibri" panose="020F0502020204030204" pitchFamily="34" charset="0"/>
                <a:ea typeface="Calibri" panose="020F0502020204030204" pitchFamily="34" charset="0"/>
                <a:cs typeface="Times New Roman" panose="02020603050405020304" pitchFamily="18" charset="0"/>
              </a:rPr>
              <a:t>. Dès le lendemain, la  famille informe le directeur d’école : si le test est positif reprise des  mesures précisées supra. Si le test est négatif, l’enfant est de retour à l‘école avec une attestation sur l’honneur.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41" y="3338914"/>
            <a:ext cx="1695450" cy="1714500"/>
          </a:xfrm>
          <a:prstGeom prst="rect">
            <a:avLst/>
          </a:prstGeom>
        </p:spPr>
      </p:pic>
      <p:sp>
        <p:nvSpPr>
          <p:cNvPr id="10" name="ZoneTexte 9"/>
          <p:cNvSpPr txBox="1"/>
          <p:nvPr/>
        </p:nvSpPr>
        <p:spPr>
          <a:xfrm>
            <a:off x="9947075" y="68372"/>
            <a:ext cx="1902152" cy="1938992"/>
          </a:xfrm>
          <a:prstGeom prst="rect">
            <a:avLst/>
          </a:prstGeom>
          <a:noFill/>
        </p:spPr>
        <p:txBody>
          <a:bodyPr wrap="square" rtlCol="0">
            <a:spAutoFit/>
          </a:bodyPr>
          <a:lstStyle/>
          <a:p>
            <a:r>
              <a:rPr lang="fr-FR" sz="1200" dirty="0" smtClean="0">
                <a:solidFill>
                  <a:srgbClr val="0070C0"/>
                </a:solidFill>
              </a:rPr>
              <a:t>Lorsqu’un </a:t>
            </a:r>
            <a:r>
              <a:rPr lang="fr-FR" sz="1200" dirty="0">
                <a:solidFill>
                  <a:srgbClr val="0070C0"/>
                </a:solidFill>
              </a:rPr>
              <a:t>élève est cas confirmé, les personnels et les camarades ne sont pas considérés comme </a:t>
            </a:r>
            <a:r>
              <a:rPr lang="fr-FR" sz="1200" dirty="0" smtClean="0">
                <a:solidFill>
                  <a:srgbClr val="0070C0"/>
                </a:solidFill>
              </a:rPr>
              <a:t>personnes </a:t>
            </a:r>
            <a:r>
              <a:rPr lang="fr-FR" sz="1200" dirty="0" smtClean="0">
                <a:solidFill>
                  <a:srgbClr val="0070C0"/>
                </a:solidFill>
              </a:rPr>
              <a:t>contacts à risque dès </a:t>
            </a:r>
            <a:r>
              <a:rPr lang="fr-FR" sz="1200" dirty="0">
                <a:solidFill>
                  <a:srgbClr val="0070C0"/>
                </a:solidFill>
              </a:rPr>
              <a:t>lors qu’ils portent tous correctement un masque UNS1 ou chirurgical. </a:t>
            </a:r>
          </a:p>
          <a:p>
            <a:endParaRPr lang="fr-FR" sz="1200" dirty="0">
              <a:solidFill>
                <a:srgbClr val="0070C0"/>
              </a:solidFill>
            </a:endParaRPr>
          </a:p>
        </p:txBody>
      </p:sp>
    </p:spTree>
    <p:extLst>
      <p:ext uri="{BB962C8B-B14F-4D97-AF65-F5344CB8AC3E}">
        <p14:creationId xmlns:p14="http://schemas.microsoft.com/office/powerpoint/2010/main" val="3295156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méthode de travail</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19" y="134792"/>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47916" y="5446550"/>
            <a:ext cx="2803095" cy="1187515"/>
          </a:xfrm>
          <a:prstGeom prst="rect">
            <a:avLst/>
          </a:prstGeom>
        </p:spPr>
      </p:pic>
      <p:sp>
        <p:nvSpPr>
          <p:cNvPr id="7" name="ZoneTexte 6"/>
          <p:cNvSpPr txBox="1"/>
          <p:nvPr/>
        </p:nvSpPr>
        <p:spPr>
          <a:xfrm>
            <a:off x="3778898" y="1473672"/>
            <a:ext cx="7847045" cy="4401205"/>
          </a:xfrm>
          <a:prstGeom prst="rect">
            <a:avLst/>
          </a:prstGeom>
          <a:noFill/>
        </p:spPr>
        <p:txBody>
          <a:bodyPr wrap="square" rtlCol="0">
            <a:spAutoFit/>
          </a:bodyPr>
          <a:lstStyle/>
          <a:p>
            <a:pPr algn="just"/>
            <a:r>
              <a:rPr lang="fr-FR" sz="2000" dirty="0" smtClean="0">
                <a:solidFill>
                  <a:srgbClr val="00B0F0"/>
                </a:solidFill>
              </a:rPr>
              <a:t>1- </a:t>
            </a:r>
            <a:r>
              <a:rPr lang="fr-FR" sz="2000" b="1" u="sng" dirty="0" smtClean="0">
                <a:solidFill>
                  <a:srgbClr val="00B0F0"/>
                </a:solidFill>
              </a:rPr>
              <a:t>Elaboration du protocole sanitaire entre les services de l’enseignement et la DASS</a:t>
            </a:r>
          </a:p>
          <a:p>
            <a:pPr marL="285750" indent="-285750" algn="just">
              <a:buFont typeface="Arial" panose="020B0604020202020204" pitchFamily="34" charset="0"/>
              <a:buChar char="•"/>
            </a:pPr>
            <a:r>
              <a:rPr lang="fr-FR" sz="2000" dirty="0" smtClean="0"/>
              <a:t>Recherches nationales, OM et internationales</a:t>
            </a:r>
          </a:p>
          <a:p>
            <a:pPr marL="285750" indent="-285750" algn="just">
              <a:buFont typeface="Arial" panose="020B0604020202020204" pitchFamily="34" charset="0"/>
              <a:buChar char="•"/>
            </a:pPr>
            <a:r>
              <a:rPr lang="fr-FR" sz="2000" dirty="0" smtClean="0"/>
              <a:t>Adaptation des préconisations nationales au contexte NC</a:t>
            </a:r>
          </a:p>
          <a:p>
            <a:pPr marL="285750" indent="-285750" algn="just">
              <a:buFont typeface="Arial" panose="020B0604020202020204" pitchFamily="34" charset="0"/>
              <a:buChar char="•"/>
            </a:pPr>
            <a:r>
              <a:rPr lang="fr-FR" sz="2000" dirty="0" smtClean="0"/>
              <a:t>Consultations de médecins et autres professionnels (ex : pédiatres, chefs d’établissements du secondaire, directeurs d’école …). </a:t>
            </a:r>
          </a:p>
          <a:p>
            <a:pPr algn="just"/>
            <a:endParaRPr lang="fr-FR" sz="2000" dirty="0"/>
          </a:p>
          <a:p>
            <a:pPr algn="just"/>
            <a:r>
              <a:rPr lang="fr-FR" sz="2000" dirty="0" smtClean="0">
                <a:solidFill>
                  <a:srgbClr val="00B0F0"/>
                </a:solidFill>
              </a:rPr>
              <a:t>2- </a:t>
            </a:r>
            <a:r>
              <a:rPr lang="fr-FR" sz="2000" b="1" u="sng" dirty="0" smtClean="0">
                <a:solidFill>
                  <a:srgbClr val="00B0F0"/>
                </a:solidFill>
              </a:rPr>
              <a:t>Amendement du protocole avec les provinces et les communes.</a:t>
            </a:r>
          </a:p>
          <a:p>
            <a:pPr algn="just"/>
            <a:endParaRPr lang="fr-FR" sz="2000" b="1" u="sng" dirty="0">
              <a:solidFill>
                <a:srgbClr val="00B0F0"/>
              </a:solidFill>
            </a:endParaRPr>
          </a:p>
          <a:p>
            <a:pPr algn="just"/>
            <a:r>
              <a:rPr lang="fr-FR" sz="2000" dirty="0" smtClean="0">
                <a:solidFill>
                  <a:srgbClr val="00B0F0"/>
                </a:solidFill>
              </a:rPr>
              <a:t>3- </a:t>
            </a:r>
            <a:r>
              <a:rPr lang="fr-FR" sz="2000" b="1" u="sng" dirty="0" smtClean="0">
                <a:solidFill>
                  <a:srgbClr val="00B0F0"/>
                </a:solidFill>
              </a:rPr>
              <a:t>Présentation du protocole aux partenaires sociaux et aux parents.</a:t>
            </a:r>
          </a:p>
          <a:p>
            <a:pPr algn="just"/>
            <a:endParaRPr lang="fr-FR" sz="2000" b="1" u="sng" dirty="0"/>
          </a:p>
          <a:p>
            <a:pPr algn="just"/>
            <a:endParaRPr lang="fr-FR" sz="2000" b="1" u="sng" dirty="0" smtClean="0"/>
          </a:p>
          <a:p>
            <a:pPr algn="just"/>
            <a:endParaRPr lang="fr-FR" sz="2000" b="1" dirty="0"/>
          </a:p>
          <a:p>
            <a:pPr algn="just"/>
            <a:endParaRPr lang="fr-FR" sz="2000" b="1" dirty="0"/>
          </a:p>
        </p:txBody>
      </p:sp>
    </p:spTree>
    <p:extLst>
      <p:ext uri="{BB962C8B-B14F-4D97-AF65-F5344CB8AC3E}">
        <p14:creationId xmlns:p14="http://schemas.microsoft.com/office/powerpoint/2010/main" val="2225316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120" y="-126465"/>
            <a:ext cx="2947482" cy="4601183"/>
          </a:xfrm>
        </p:spPr>
        <p:txBody>
          <a:bodyPr/>
          <a:lstStyle/>
          <a:p>
            <a:pPr algn="ctr"/>
            <a:r>
              <a:rPr lang="fr-FR" dirty="0" smtClean="0"/>
              <a:t>PROTOCOLE</a:t>
            </a:r>
            <a:br>
              <a:rPr lang="fr-FR" dirty="0" smtClean="0"/>
            </a:br>
            <a:r>
              <a:rPr lang="fr-FR" dirty="0" smtClean="0"/>
              <a:t>COLLÈGES</a:t>
            </a:r>
            <a:br>
              <a:rPr lang="fr-FR" dirty="0" smtClean="0"/>
            </a:br>
            <a:r>
              <a:rPr lang="fr-FR" dirty="0" smtClean="0"/>
              <a:t>LYCÉES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9"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544" y="0"/>
            <a:ext cx="1402429" cy="993721"/>
          </a:xfrm>
          <a:prstGeom prst="rect">
            <a:avLst/>
          </a:prstGeom>
        </p:spPr>
      </p:pic>
      <p:sp>
        <p:nvSpPr>
          <p:cNvPr id="8" name="ZoneTexte 7"/>
          <p:cNvSpPr txBox="1"/>
          <p:nvPr/>
        </p:nvSpPr>
        <p:spPr>
          <a:xfrm>
            <a:off x="4999972" y="330338"/>
            <a:ext cx="4352347" cy="400110"/>
          </a:xfrm>
          <a:prstGeom prst="rect">
            <a:avLst/>
          </a:prstGeom>
          <a:noFill/>
        </p:spPr>
        <p:txBody>
          <a:bodyPr wrap="square" rtlCol="0">
            <a:spAutoFit/>
          </a:bodyPr>
          <a:lstStyle/>
          <a:p>
            <a:r>
              <a:rPr lang="fr-FR" sz="2000" b="1" dirty="0" smtClean="0">
                <a:solidFill>
                  <a:srgbClr val="00B0F0"/>
                </a:solidFill>
              </a:rPr>
              <a:t>Les clés du SECONDAIRE</a:t>
            </a:r>
            <a:endParaRPr lang="fr-FR" sz="2000" b="1" dirty="0">
              <a:solidFill>
                <a:srgbClr val="00B0F0"/>
              </a:solidFill>
            </a:endParaRPr>
          </a:p>
        </p:txBody>
      </p:sp>
      <p:sp>
        <p:nvSpPr>
          <p:cNvPr id="9" name="ZoneTexte 8"/>
          <p:cNvSpPr txBox="1"/>
          <p:nvPr/>
        </p:nvSpPr>
        <p:spPr>
          <a:xfrm>
            <a:off x="4547721" y="760487"/>
            <a:ext cx="6956525" cy="1754326"/>
          </a:xfrm>
          <a:prstGeom prst="rect">
            <a:avLst/>
          </a:prstGeom>
          <a:noFill/>
          <a:ln w="38100">
            <a:solidFill>
              <a:srgbClr val="00B0F0"/>
            </a:solidFill>
          </a:ln>
        </p:spPr>
        <p:txBody>
          <a:bodyPr wrap="square" rtlCol="0">
            <a:spAutoFit/>
          </a:bodyPr>
          <a:lstStyle/>
          <a:p>
            <a:pPr marL="342900" indent="-342900">
              <a:buFont typeface="+mj-lt"/>
              <a:buAutoNum type="arabicPeriod"/>
            </a:pPr>
            <a:r>
              <a:rPr lang="fr-FR" dirty="0" smtClean="0"/>
              <a:t>Port du masque obligatoire pour les adultes.</a:t>
            </a:r>
          </a:p>
          <a:p>
            <a:pPr marL="342900" indent="-342900">
              <a:buFont typeface="+mj-lt"/>
              <a:buAutoNum type="arabicPeriod"/>
            </a:pPr>
            <a:r>
              <a:rPr lang="fr-FR" dirty="0" smtClean="0"/>
              <a:t>Port du masque obligatoire pour les élèves.</a:t>
            </a:r>
          </a:p>
          <a:p>
            <a:pPr marL="342900" indent="-342900">
              <a:buFont typeface="+mj-lt"/>
              <a:buAutoNum type="arabicPeriod"/>
            </a:pPr>
            <a:r>
              <a:rPr lang="fr-FR" b="1" dirty="0" smtClean="0">
                <a:solidFill>
                  <a:srgbClr val="FF0000"/>
                </a:solidFill>
              </a:rPr>
              <a:t>Fermeture de classe à partir de 3 cas (sur 7 jours glissants).</a:t>
            </a:r>
          </a:p>
          <a:p>
            <a:pPr marL="342900" indent="-342900">
              <a:buFont typeface="+mj-lt"/>
              <a:buAutoNum type="arabicPeriod"/>
            </a:pPr>
            <a:r>
              <a:rPr lang="fr-FR" dirty="0" smtClean="0"/>
              <a:t>Tests hebdomadaires.</a:t>
            </a:r>
          </a:p>
          <a:p>
            <a:pPr marL="342900" indent="-342900">
              <a:buFont typeface="+mj-lt"/>
              <a:buAutoNum type="arabicPeriod"/>
            </a:pPr>
            <a:r>
              <a:rPr lang="fr-FR" dirty="0" smtClean="0"/>
              <a:t>Statut vaccinal pris en compte.</a:t>
            </a:r>
          </a:p>
          <a:p>
            <a:pPr marL="342900" indent="-342900">
              <a:buFont typeface="+mj-lt"/>
              <a:buAutoNum type="arabicPeriod"/>
            </a:pPr>
            <a:r>
              <a:rPr lang="fr-FR" dirty="0" smtClean="0"/>
              <a:t>Importance du lavage des mains.</a:t>
            </a:r>
          </a:p>
        </p:txBody>
      </p:sp>
      <p:sp>
        <p:nvSpPr>
          <p:cNvPr id="10" name="Rectangle 9"/>
          <p:cNvSpPr/>
          <p:nvPr/>
        </p:nvSpPr>
        <p:spPr>
          <a:xfrm>
            <a:off x="4547721" y="2514813"/>
            <a:ext cx="6096000" cy="685059"/>
          </a:xfrm>
          <a:prstGeom prst="rect">
            <a:avLst/>
          </a:prstGeom>
        </p:spPr>
        <p:txBody>
          <a:bodyPr>
            <a:spAutoFit/>
          </a:bodyPr>
          <a:lstStyle/>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QUE FAIRE SI UN ÉLÈVE EST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UN CAS CONFIRMÉ DE COVID­19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lèche vers le bas 10"/>
          <p:cNvSpPr/>
          <p:nvPr/>
        </p:nvSpPr>
        <p:spPr>
          <a:xfrm>
            <a:off x="7335819" y="3141486"/>
            <a:ext cx="839756" cy="845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633526" y="3908974"/>
            <a:ext cx="8244343" cy="1815882"/>
          </a:xfrm>
          <a:prstGeom prst="rect">
            <a:avLst/>
          </a:prstGeom>
          <a:noFill/>
        </p:spPr>
        <p:txBody>
          <a:bodyPr wrap="square" rtlCol="0">
            <a:spAutoFit/>
          </a:bodyPr>
          <a:lstStyle/>
          <a:p>
            <a:r>
              <a:rPr lang="fr-FR" sz="1600" b="1" dirty="0">
                <a:solidFill>
                  <a:srgbClr val="00B0F0"/>
                </a:solidFill>
              </a:rPr>
              <a:t>La famille informe l’établissement que l’élève est un cas </a:t>
            </a:r>
            <a:r>
              <a:rPr lang="fr-FR" sz="1600" b="1" dirty="0" smtClean="0">
                <a:solidFill>
                  <a:srgbClr val="00B0F0"/>
                </a:solidFill>
              </a:rPr>
              <a:t>confirmé.</a:t>
            </a:r>
            <a:r>
              <a:rPr lang="fr-FR" sz="1600" dirty="0" smtClean="0">
                <a:solidFill>
                  <a:srgbClr val="00B0F0"/>
                </a:solidFill>
              </a:rPr>
              <a:t> </a:t>
            </a:r>
          </a:p>
          <a:p>
            <a:r>
              <a:rPr lang="fr-FR" sz="1600" dirty="0" smtClean="0"/>
              <a:t>un </a:t>
            </a:r>
            <a:r>
              <a:rPr lang="fr-FR" sz="1600" dirty="0"/>
              <a:t>test effectué auprès d’un professionnel de santé agréé (dans les pharmacies, chez le médecin, dans un centre médical). Si l’élève a réalisé un autotest, il devra obligatoirement effectuer un test de confirmation auprès d’un professionnel de santé et contacter son médecin le cas échéant.</a:t>
            </a:r>
          </a:p>
          <a:p>
            <a:r>
              <a:rPr lang="fr-FR" sz="1600" b="1" dirty="0"/>
              <a:t>Dans tous les cas, l’enfant doit consulter </a:t>
            </a:r>
            <a:r>
              <a:rPr lang="fr-FR" sz="1600" b="1" dirty="0" smtClean="0"/>
              <a:t>un </a:t>
            </a:r>
            <a:r>
              <a:rPr lang="fr-FR" sz="1600" b="1" dirty="0"/>
              <a:t>médecin. </a:t>
            </a:r>
            <a:endParaRPr lang="fr-FR" sz="1600" b="1" dirty="0" smtClean="0"/>
          </a:p>
          <a:p>
            <a:endParaRPr lang="fr-FR" sz="1600" dirty="0"/>
          </a:p>
        </p:txBody>
      </p:sp>
      <p:sp>
        <p:nvSpPr>
          <p:cNvPr id="13" name="Rectangle 12"/>
          <p:cNvSpPr/>
          <p:nvPr/>
        </p:nvSpPr>
        <p:spPr>
          <a:xfrm>
            <a:off x="3670848" y="5747192"/>
            <a:ext cx="8169698" cy="923330"/>
          </a:xfrm>
          <a:prstGeom prst="rect">
            <a:avLst/>
          </a:prstGeom>
        </p:spPr>
        <p:txBody>
          <a:bodyPr wrap="square">
            <a:spAutoFit/>
          </a:bodyPr>
          <a:lstStyle/>
          <a:p>
            <a:r>
              <a:rPr lang="fr-FR" b="1" u="sng" dirty="0">
                <a:solidFill>
                  <a:srgbClr val="FF0000"/>
                </a:solidFill>
              </a:rPr>
              <a:t>L’élève cas confirmé</a:t>
            </a:r>
            <a:r>
              <a:rPr lang="fr-FR" b="1" dirty="0">
                <a:solidFill>
                  <a:srgbClr val="FF0000"/>
                </a:solidFill>
              </a:rPr>
              <a:t> :</a:t>
            </a:r>
            <a:endParaRPr lang="fr-FR" dirty="0">
              <a:solidFill>
                <a:srgbClr val="FF0000"/>
              </a:solidFill>
            </a:endParaRPr>
          </a:p>
          <a:p>
            <a:r>
              <a:rPr lang="fr-FR" dirty="0">
                <a:solidFill>
                  <a:srgbClr val="FF0000"/>
                </a:solidFill>
              </a:rPr>
              <a:t>Isolement pendant 10 jours ou si persistance de la fièvre après 10 jours, 48 heures après disparition de celle-ci</a:t>
            </a:r>
          </a:p>
        </p:txBody>
      </p:sp>
      <p:sp>
        <p:nvSpPr>
          <p:cNvPr id="14" name="ZoneTexte 13"/>
          <p:cNvSpPr txBox="1"/>
          <p:nvPr/>
        </p:nvSpPr>
        <p:spPr>
          <a:xfrm>
            <a:off x="9743221" y="114156"/>
            <a:ext cx="2523424" cy="646331"/>
          </a:xfrm>
          <a:prstGeom prst="rect">
            <a:avLst/>
          </a:prstGeom>
          <a:noFill/>
        </p:spPr>
        <p:txBody>
          <a:bodyPr wrap="square" rtlCol="0">
            <a:spAutoFit/>
          </a:bodyPr>
          <a:lstStyle/>
          <a:p>
            <a:r>
              <a:rPr lang="fr-FR" b="1" dirty="0" smtClean="0"/>
              <a:t>masque obligatoire</a:t>
            </a:r>
          </a:p>
          <a:p>
            <a:r>
              <a:rPr lang="fr-FR" b="1" dirty="0" smtClean="0"/>
              <a:t>= fermeture à 3 cas</a:t>
            </a:r>
            <a:endParaRPr lang="fr-FR" b="1" dirty="0"/>
          </a:p>
        </p:txBody>
      </p:sp>
      <p:grpSp>
        <p:nvGrpSpPr>
          <p:cNvPr id="15" name="Groupe 14"/>
          <p:cNvGrpSpPr/>
          <p:nvPr/>
        </p:nvGrpSpPr>
        <p:grpSpPr>
          <a:xfrm>
            <a:off x="8294993" y="62507"/>
            <a:ext cx="1373824" cy="697980"/>
            <a:chOff x="8142035" y="76342"/>
            <a:chExt cx="1537362" cy="772744"/>
          </a:xfrm>
        </p:grpSpPr>
        <p:pic>
          <p:nvPicPr>
            <p:cNvPr id="16" name="Image 15"/>
            <p:cNvPicPr/>
            <p:nvPr/>
          </p:nvPicPr>
          <p:blipFill rotWithShape="1">
            <a:blip r:embed="rId5">
              <a:extLst>
                <a:ext uri="{28A0092B-C50C-407E-A947-70E740481C1C}">
                  <a14:useLocalDpi xmlns:a14="http://schemas.microsoft.com/office/drawing/2010/main" val="0"/>
                </a:ext>
              </a:extLst>
            </a:blip>
            <a:srcRect l="38738" t="2479" r="37705" b="-3719"/>
            <a:stretch/>
          </p:blipFill>
          <p:spPr>
            <a:xfrm>
              <a:off x="8770776" y="87020"/>
              <a:ext cx="345232" cy="762066"/>
            </a:xfrm>
            <a:prstGeom prst="rect">
              <a:avLst/>
            </a:prstGeom>
          </p:spPr>
        </p:pic>
        <p:pic>
          <p:nvPicPr>
            <p:cNvPr id="17" name="Image 16"/>
            <p:cNvPicPr/>
            <p:nvPr/>
          </p:nvPicPr>
          <p:blipFill rotWithShape="1">
            <a:blip r:embed="rId5">
              <a:extLst>
                <a:ext uri="{28A0092B-C50C-407E-A947-70E740481C1C}">
                  <a14:useLocalDpi xmlns:a14="http://schemas.microsoft.com/office/drawing/2010/main" val="0"/>
                </a:ext>
              </a:extLst>
            </a:blip>
            <a:srcRect l="38738" t="2479" r="37705" b="-3719"/>
            <a:stretch/>
          </p:blipFill>
          <p:spPr>
            <a:xfrm>
              <a:off x="8443699" y="87020"/>
              <a:ext cx="345232" cy="762066"/>
            </a:xfrm>
            <a:prstGeom prst="rect">
              <a:avLst/>
            </a:prstGeom>
          </p:spPr>
        </p:pic>
        <p:pic>
          <p:nvPicPr>
            <p:cNvPr id="18" name="Image 17"/>
            <p:cNvPicPr/>
            <p:nvPr/>
          </p:nvPicPr>
          <p:blipFill rotWithShape="1">
            <a:blip r:embed="rId5">
              <a:extLst>
                <a:ext uri="{28A0092B-C50C-407E-A947-70E740481C1C}">
                  <a14:useLocalDpi xmlns:a14="http://schemas.microsoft.com/office/drawing/2010/main" val="0"/>
                </a:ext>
              </a:extLst>
            </a:blip>
            <a:srcRect l="38738" t="2479" r="37705" b="-3719"/>
            <a:stretch/>
          </p:blipFill>
          <p:spPr>
            <a:xfrm>
              <a:off x="9047028" y="82869"/>
              <a:ext cx="345232" cy="762066"/>
            </a:xfrm>
            <a:prstGeom prst="rect">
              <a:avLst/>
            </a:prstGeom>
          </p:spPr>
        </p:pic>
        <p:pic>
          <p:nvPicPr>
            <p:cNvPr id="19" name="Image 18"/>
            <p:cNvPicPr/>
            <p:nvPr/>
          </p:nvPicPr>
          <p:blipFill rotWithShape="1">
            <a:blip r:embed="rId5">
              <a:extLst>
                <a:ext uri="{28A0092B-C50C-407E-A947-70E740481C1C}">
                  <a14:useLocalDpi xmlns:a14="http://schemas.microsoft.com/office/drawing/2010/main" val="0"/>
                </a:ext>
              </a:extLst>
            </a:blip>
            <a:srcRect r="76587" b="-4998"/>
            <a:stretch/>
          </p:blipFill>
          <p:spPr>
            <a:xfrm>
              <a:off x="9352320" y="76342"/>
              <a:ext cx="327077" cy="753412"/>
            </a:xfrm>
            <a:prstGeom prst="rect">
              <a:avLst/>
            </a:prstGeom>
          </p:spPr>
        </p:pic>
        <p:pic>
          <p:nvPicPr>
            <p:cNvPr id="20" name="Image 19"/>
            <p:cNvPicPr/>
            <p:nvPr/>
          </p:nvPicPr>
          <p:blipFill rotWithShape="1">
            <a:blip r:embed="rId5">
              <a:extLst>
                <a:ext uri="{28A0092B-C50C-407E-A947-70E740481C1C}">
                  <a14:useLocalDpi xmlns:a14="http://schemas.microsoft.com/office/drawing/2010/main" val="0"/>
                </a:ext>
              </a:extLst>
            </a:blip>
            <a:srcRect r="76587" b="-4998"/>
            <a:stretch/>
          </p:blipFill>
          <p:spPr>
            <a:xfrm>
              <a:off x="8142035" y="91523"/>
              <a:ext cx="327077" cy="753412"/>
            </a:xfrm>
            <a:prstGeom prst="rect">
              <a:avLst/>
            </a:prstGeom>
          </p:spPr>
        </p:pic>
      </p:grpSp>
      <p:pic>
        <p:nvPicPr>
          <p:cNvPr id="21" name="Imag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741" y="3338914"/>
            <a:ext cx="1695450" cy="1714500"/>
          </a:xfrm>
          <a:prstGeom prst="rect">
            <a:avLst/>
          </a:prstGeom>
        </p:spPr>
      </p:pic>
    </p:spTree>
    <p:extLst>
      <p:ext uri="{BB962C8B-B14F-4D97-AF65-F5344CB8AC3E}">
        <p14:creationId xmlns:p14="http://schemas.microsoft.com/office/powerpoint/2010/main" val="18951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155698"/>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15" name="Rectangle 14"/>
          <p:cNvSpPr/>
          <p:nvPr/>
        </p:nvSpPr>
        <p:spPr>
          <a:xfrm>
            <a:off x="4584438" y="155698"/>
            <a:ext cx="6096000" cy="685059"/>
          </a:xfrm>
          <a:prstGeom prst="rect">
            <a:avLst/>
          </a:prstGeom>
        </p:spPr>
        <p:txBody>
          <a:bodyPr>
            <a:spAutoFit/>
          </a:bodyPr>
          <a:lstStyle/>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QUE FAIRE SI UN ÉLÈVE EST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b="1" dirty="0">
                <a:solidFill>
                  <a:srgbClr val="1C77A5"/>
                </a:solidFill>
                <a:latin typeface="Verdana" panose="020B0604030504040204" pitchFamily="34" charset="0"/>
                <a:ea typeface="Calibri" panose="020F0502020204030204" pitchFamily="34" charset="0"/>
                <a:cs typeface="CIDFont+F3"/>
              </a:rPr>
              <a:t>UN CAS CONFIRMÉ DE COVID­19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Flèche vers le bas 15"/>
          <p:cNvSpPr/>
          <p:nvPr/>
        </p:nvSpPr>
        <p:spPr>
          <a:xfrm>
            <a:off x="7418743" y="840757"/>
            <a:ext cx="839756" cy="845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8324201" y="5289306"/>
            <a:ext cx="3796264" cy="2571273"/>
          </a:xfrm>
        </p:spPr>
        <p:txBody>
          <a:bodyPr>
            <a:noAutofit/>
          </a:bodyPr>
          <a:lstStyle/>
          <a:p>
            <a:pPr algn="just">
              <a:lnSpc>
                <a:spcPct val="107000"/>
              </a:lnSpc>
              <a:spcAft>
                <a:spcPts val="0"/>
              </a:spcAft>
            </a:pPr>
            <a:r>
              <a:rPr lang="fr-FR" sz="1500" dirty="0" smtClean="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a:r>
            <a:br>
              <a:rPr lang="fr-FR" sz="1500" dirty="0" smtClean="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fr-FR" sz="15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41" y="3338914"/>
            <a:ext cx="1695450" cy="1714500"/>
          </a:xfrm>
          <a:prstGeom prst="rect">
            <a:avLst/>
          </a:prstGeom>
        </p:spPr>
      </p:pic>
      <p:sp>
        <p:nvSpPr>
          <p:cNvPr id="8" name="Rectangle 7"/>
          <p:cNvSpPr/>
          <p:nvPr/>
        </p:nvSpPr>
        <p:spPr>
          <a:xfrm>
            <a:off x="3654489" y="1234092"/>
            <a:ext cx="8120743" cy="5819029"/>
          </a:xfrm>
          <a:prstGeom prst="rect">
            <a:avLst/>
          </a:prstGeom>
        </p:spPr>
        <p:txBody>
          <a:bodyPr wrap="square">
            <a:spAutoFit/>
          </a:bodyPr>
          <a:lstStyle/>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b="1" dirty="0">
                <a:latin typeface="Arial" panose="020B0604020202020204" pitchFamily="34" charset="0"/>
                <a:ea typeface="Calibri" panose="020F0502020204030204" pitchFamily="34" charset="0"/>
                <a:cs typeface="Times New Roman" panose="02020603050405020304" pitchFamily="18" charset="0"/>
              </a:rPr>
              <a:t>Le directeur d’établissement</a:t>
            </a:r>
            <a:r>
              <a:rPr lang="fr-FR"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-Informe le référent </a:t>
            </a:r>
            <a:r>
              <a:rPr lang="fr-FR" dirty="0" err="1">
                <a:latin typeface="Calibri" panose="020F0502020204030204" pitchFamily="34" charset="0"/>
                <a:ea typeface="Calibri" panose="020F0502020204030204" pitchFamily="34" charset="0"/>
                <a:cs typeface="Times New Roman" panose="02020603050405020304" pitchFamily="18" charset="0"/>
              </a:rPr>
              <a:t>Covid</a:t>
            </a:r>
            <a:r>
              <a:rPr lang="fr-FR" dirty="0">
                <a:latin typeface="Calibri" panose="020F0502020204030204" pitchFamily="34" charset="0"/>
                <a:ea typeface="Calibri" panose="020F0502020204030204" pitchFamily="34" charset="0"/>
                <a:cs typeface="Times New Roman" panose="02020603050405020304" pitchFamily="18" charset="0"/>
              </a:rPr>
              <a:t> de l’établissement </a:t>
            </a:r>
          </a:p>
          <a:p>
            <a:pPr algn="just">
              <a:lnSpc>
                <a:spcPct val="107000"/>
              </a:lnSpc>
              <a:spcBef>
                <a:spcPts val="600"/>
              </a:spcBef>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b="1" dirty="0">
                <a:latin typeface="Arial" panose="020B0604020202020204" pitchFamily="34" charset="0"/>
                <a:ea typeface="Calibri" panose="020F0502020204030204" pitchFamily="34" charset="0"/>
                <a:cs typeface="Times New Roman" panose="02020603050405020304" pitchFamily="18" charset="0"/>
              </a:rPr>
              <a:t>Le référent </a:t>
            </a:r>
            <a:r>
              <a:rPr lang="fr-FR" b="1" dirty="0" err="1">
                <a:latin typeface="Arial" panose="020B0604020202020204" pitchFamily="34" charset="0"/>
                <a:ea typeface="Calibri" panose="020F0502020204030204" pitchFamily="34" charset="0"/>
                <a:cs typeface="Times New Roman" panose="02020603050405020304" pitchFamily="18" charset="0"/>
              </a:rPr>
              <a:t>Covid</a:t>
            </a:r>
            <a:r>
              <a:rPr lang="fr-FR" b="1" dirty="0">
                <a:latin typeface="Arial" panose="020B0604020202020204" pitchFamily="34" charset="0"/>
                <a:ea typeface="Calibri" panose="020F0502020204030204" pitchFamily="34" charset="0"/>
                <a:cs typeface="Times New Roman" panose="02020603050405020304" pitchFamily="18" charset="0"/>
              </a:rPr>
              <a:t> de l’établissement</a:t>
            </a:r>
            <a:r>
              <a:rPr lang="fr-FR" dirty="0">
                <a:latin typeface="Calibri" panose="020F0502020204030204" pitchFamily="34" charset="0"/>
                <a:ea typeface="Calibri" panose="020F0502020204030204" pitchFamily="34" charset="0"/>
                <a:cs typeface="Times New Roman" panose="02020603050405020304" pitchFamily="18" charset="0"/>
              </a:rPr>
              <a:t> : </a:t>
            </a:r>
          </a:p>
          <a:p>
            <a:pPr algn="just">
              <a:lnSpc>
                <a:spcPct val="107000"/>
              </a:lnSpc>
              <a:spcBef>
                <a:spcPts val="600"/>
              </a:spcBef>
              <a:spcAft>
                <a:spcPts val="0"/>
              </a:spcAft>
            </a:pP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Elabore</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la liste des </a:t>
            </a:r>
            <a:r>
              <a:rPr lang="fr-FR" dirty="0" smtClean="0">
                <a:latin typeface="Calibri" panose="020F0502020204030204" pitchFamily="34" charset="0"/>
                <a:ea typeface="Calibri" panose="020F0502020204030204" pitchFamily="34" charset="0"/>
                <a:cs typeface="Times New Roman" panose="02020603050405020304" pitchFamily="18" charset="0"/>
              </a:rPr>
              <a:t>élèves </a:t>
            </a:r>
            <a:r>
              <a:rPr lang="fr-FR" dirty="0" smtClean="0">
                <a:latin typeface="Calibri" panose="020F0502020204030204" pitchFamily="34" charset="0"/>
                <a:ea typeface="Calibri" panose="020F0502020204030204" pitchFamily="34" charset="0"/>
                <a:cs typeface="Times New Roman" panose="02020603050405020304" pitchFamily="18" charset="0"/>
              </a:rPr>
              <a:t>contacts à risque en </a:t>
            </a:r>
            <a:r>
              <a:rPr lang="fr-FR" dirty="0">
                <a:latin typeface="Calibri" panose="020F0502020204030204" pitchFamily="34" charset="0"/>
                <a:ea typeface="Calibri" panose="020F0502020204030204" pitchFamily="34" charset="0"/>
                <a:cs typeface="Times New Roman" panose="02020603050405020304" pitchFamily="18" charset="0"/>
              </a:rPr>
              <a:t>collaboration avec l’élève cas  confirmé et sa famille : c’est la liste des personnes que l’élève aura vu 48h avant la déclaration des premiers signes </a:t>
            </a:r>
            <a:r>
              <a:rPr lang="fr-FR" b="1" dirty="0">
                <a:latin typeface="Calibri" panose="020F0502020204030204" pitchFamily="34" charset="0"/>
                <a:ea typeface="Calibri" panose="020F0502020204030204" pitchFamily="34" charset="0"/>
                <a:cs typeface="Times New Roman" panose="02020603050405020304" pitchFamily="18" charset="0"/>
              </a:rPr>
              <a:t>sans masque </a:t>
            </a:r>
            <a:r>
              <a:rPr lang="fr-FR" dirty="0">
                <a:latin typeface="Calibri" panose="020F0502020204030204" pitchFamily="34" charset="0"/>
                <a:ea typeface="Calibri" panose="020F0502020204030204" pitchFamily="34" charset="0"/>
                <a:cs typeface="Times New Roman" panose="02020603050405020304" pitchFamily="18" charset="0"/>
              </a:rPr>
              <a:t>(ex : le voisin de table à la pause déjeuner…)  </a:t>
            </a:r>
          </a:p>
          <a:p>
            <a:pPr algn="just"/>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Demande</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a:latin typeface="Calibri" panose="020F0502020204030204" pitchFamily="34" charset="0"/>
                <a:ea typeface="Calibri" panose="020F0502020204030204" pitchFamily="34" charset="0"/>
                <a:cs typeface="Times New Roman" panose="02020603050405020304" pitchFamily="18" charset="0"/>
              </a:rPr>
              <a:t>aux personnels et aux élèves </a:t>
            </a: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non vaccinés</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de la </a:t>
            </a:r>
            <a:r>
              <a:rPr lang="fr-FR" dirty="0" smtClean="0">
                <a:latin typeface="Calibri" panose="020F0502020204030204" pitchFamily="34" charset="0"/>
                <a:ea typeface="Calibri" panose="020F0502020204030204" pitchFamily="34" charset="0"/>
                <a:cs typeface="Times New Roman" panose="02020603050405020304" pitchFamily="18" charset="0"/>
              </a:rPr>
              <a:t>liste  </a:t>
            </a:r>
            <a:r>
              <a:rPr lang="fr-FR" dirty="0"/>
              <a:t>des </a:t>
            </a:r>
            <a:r>
              <a:rPr lang="fr-FR" dirty="0" smtClean="0"/>
              <a:t>personnes </a:t>
            </a:r>
            <a:r>
              <a:rPr lang="fr-FR" dirty="0" smtClean="0"/>
              <a:t>contacts à risque </a:t>
            </a:r>
            <a:r>
              <a:rPr lang="fr-FR" dirty="0" smtClean="0"/>
              <a:t>de </a:t>
            </a:r>
            <a:r>
              <a:rPr lang="fr-FR" dirty="0"/>
              <a:t>la nécessité d’un test puis de l’isolement de l’enfant à domicile pendant 7 jours. A </a:t>
            </a:r>
            <a:r>
              <a:rPr lang="fr-FR" dirty="0" smtClean="0"/>
              <a:t>l’issue </a:t>
            </a:r>
            <a:r>
              <a:rPr lang="fr-FR" dirty="0"/>
              <a:t>des 7 jours </a:t>
            </a:r>
            <a:r>
              <a:rPr lang="fr-FR" dirty="0" smtClean="0"/>
              <a:t>réaliser </a:t>
            </a:r>
            <a:r>
              <a:rPr lang="fr-FR" dirty="0"/>
              <a:t>un nouveau test. </a:t>
            </a:r>
          </a:p>
          <a:p>
            <a:pPr algn="just">
              <a:lnSpc>
                <a:spcPct val="107000"/>
              </a:lnSpc>
              <a:spcAft>
                <a:spcPts val="0"/>
              </a:spcAft>
            </a:pPr>
            <a:r>
              <a:rPr lang="fr-FR" dirty="0" smtClean="0">
                <a:latin typeface="Calibri" panose="020F0502020204030204" pitchFamily="34" charset="0"/>
                <a:ea typeface="Calibri" panose="020F0502020204030204" pitchFamily="34" charset="0"/>
                <a:cs typeface="Times New Roman" panose="02020603050405020304" pitchFamily="18" charset="0"/>
              </a:rPr>
              <a:t>&gt; </a:t>
            </a:r>
            <a:r>
              <a:rPr lang="fr-FR" b="1" dirty="0">
                <a:latin typeface="Calibri" panose="020F0502020204030204" pitchFamily="34" charset="0"/>
                <a:ea typeface="Calibri" panose="020F0502020204030204" pitchFamily="34" charset="0"/>
                <a:cs typeface="Times New Roman" panose="02020603050405020304" pitchFamily="18" charset="0"/>
              </a:rPr>
              <a:t>Si test positif</a:t>
            </a:r>
            <a:r>
              <a:rPr lang="fr-FR" dirty="0">
                <a:latin typeface="Calibri" panose="020F0502020204030204" pitchFamily="34" charset="0"/>
                <a:ea typeface="Calibri" panose="020F0502020204030204" pitchFamily="34" charset="0"/>
                <a:cs typeface="Times New Roman" panose="02020603050405020304" pitchFamily="18" charset="0"/>
              </a:rPr>
              <a:t> : </a:t>
            </a:r>
            <a:r>
              <a:rPr lang="fr-FR" dirty="0" smtClean="0">
                <a:latin typeface="Calibri" panose="020F0502020204030204" pitchFamily="34" charset="0"/>
                <a:ea typeface="Calibri" panose="020F0502020204030204" pitchFamily="34" charset="0"/>
                <a:cs typeface="Times New Roman" panose="02020603050405020304" pitchFamily="18" charset="0"/>
              </a:rPr>
              <a:t>isolement pendant 10 jours, et 48h supplémentaire après disparition de la fièvre.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&gt; </a:t>
            </a:r>
            <a:r>
              <a:rPr lang="fr-FR" b="1" dirty="0">
                <a:latin typeface="Calibri" panose="020F0502020204030204" pitchFamily="34" charset="0"/>
                <a:ea typeface="Calibri" panose="020F0502020204030204" pitchFamily="34" charset="0"/>
                <a:cs typeface="Times New Roman" panose="02020603050405020304" pitchFamily="18" charset="0"/>
              </a:rPr>
              <a:t>Si test négatif,</a:t>
            </a:r>
            <a:r>
              <a:rPr lang="fr-FR" dirty="0">
                <a:latin typeface="Calibri" panose="020F0502020204030204" pitchFamily="34" charset="0"/>
                <a:ea typeface="Calibri" panose="020F0502020204030204" pitchFamily="34" charset="0"/>
                <a:cs typeface="Times New Roman" panose="02020603050405020304" pitchFamily="18" charset="0"/>
              </a:rPr>
              <a:t> retour en </a:t>
            </a:r>
            <a:r>
              <a:rPr lang="fr-FR" dirty="0" smtClean="0">
                <a:latin typeface="Calibri" panose="020F0502020204030204" pitchFamily="34" charset="0"/>
                <a:ea typeface="Calibri" panose="020F0502020204030204" pitchFamily="34" charset="0"/>
                <a:cs typeface="Times New Roman" panose="02020603050405020304" pitchFamily="18" charset="0"/>
              </a:rPr>
              <a:t>classe avec l’attestation fournie par un professionnel. Si absence de test retour après 14 jours.</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Demande</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a:latin typeface="Calibri" panose="020F0502020204030204" pitchFamily="34" charset="0"/>
                <a:ea typeface="Calibri" panose="020F0502020204030204" pitchFamily="34" charset="0"/>
                <a:cs typeface="Times New Roman" panose="02020603050405020304" pitchFamily="18" charset="0"/>
              </a:rPr>
              <a:t>aux personnels et aux élèves </a:t>
            </a: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vaccinés</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de la liste </a:t>
            </a:r>
            <a:r>
              <a:rPr lang="fr-FR" dirty="0" smtClean="0">
                <a:latin typeface="Calibri" panose="020F0502020204030204" pitchFamily="34" charset="0"/>
                <a:ea typeface="Calibri" panose="020F0502020204030204" pitchFamily="34" charset="0"/>
                <a:cs typeface="Times New Roman" panose="02020603050405020304" pitchFamily="18" charset="0"/>
              </a:rPr>
              <a:t> de réaliser un test, si test négatif poursuite des </a:t>
            </a:r>
            <a:r>
              <a:rPr lang="fr-FR" dirty="0">
                <a:latin typeface="Calibri" panose="020F0502020204030204" pitchFamily="34" charset="0"/>
                <a:ea typeface="Calibri" panose="020F0502020204030204" pitchFamily="34" charset="0"/>
                <a:cs typeface="Times New Roman" panose="02020603050405020304" pitchFamily="18" charset="0"/>
              </a:rPr>
              <a:t>cours dans le strict respect du port du masque et des gestes </a:t>
            </a:r>
            <a:r>
              <a:rPr lang="fr-FR" dirty="0" smtClean="0">
                <a:latin typeface="Calibri" panose="020F0502020204030204" pitchFamily="34" charset="0"/>
                <a:ea typeface="Calibri" panose="020F0502020204030204" pitchFamily="34" charset="0"/>
                <a:cs typeface="Times New Roman" panose="02020603050405020304" pitchFamily="18" charset="0"/>
              </a:rPr>
              <a:t>barrière.</a:t>
            </a:r>
          </a:p>
          <a:p>
            <a:pPr>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 - </a:t>
            </a:r>
            <a:r>
              <a:rPr lang="fr-F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Renseigne </a:t>
            </a: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le tableau</a:t>
            </a:r>
            <a:r>
              <a:rPr lang="fr-FR" dirty="0">
                <a:latin typeface="Calibri" panose="020F0502020204030204" pitchFamily="34" charset="0"/>
                <a:ea typeface="Calibri" panose="020F0502020204030204" pitchFamily="34" charset="0"/>
                <a:cs typeface="Times New Roman" panose="02020603050405020304" pitchFamily="18" charset="0"/>
              </a:rPr>
              <a:t> « contact </a:t>
            </a:r>
            <a:r>
              <a:rPr lang="fr-FR" dirty="0" err="1">
                <a:latin typeface="Calibri" panose="020F0502020204030204" pitchFamily="34" charset="0"/>
                <a:ea typeface="Calibri" panose="020F0502020204030204" pitchFamily="34" charset="0"/>
                <a:cs typeface="Times New Roman" panose="02020603050405020304" pitchFamily="18" charset="0"/>
              </a:rPr>
              <a:t>Covid</a:t>
            </a:r>
            <a:r>
              <a:rPr lang="fr-FR" dirty="0">
                <a:latin typeface="Calibri" panose="020F0502020204030204" pitchFamily="34" charset="0"/>
                <a:ea typeface="Calibri" panose="020F0502020204030204" pitchFamily="34" charset="0"/>
                <a:cs typeface="Times New Roman" panose="02020603050405020304" pitchFamily="18" charset="0"/>
              </a:rPr>
              <a:t> » et le transmet au référent du VRDGE à </a:t>
            </a:r>
            <a:r>
              <a:rPr lang="fr-FR"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contact-covid@ac-noumea.nc</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p:cNvSpPr txBox="1"/>
          <p:nvPr/>
        </p:nvSpPr>
        <p:spPr>
          <a:xfrm>
            <a:off x="9947075" y="68372"/>
            <a:ext cx="1902152" cy="1754326"/>
          </a:xfrm>
          <a:prstGeom prst="rect">
            <a:avLst/>
          </a:prstGeom>
          <a:noFill/>
        </p:spPr>
        <p:txBody>
          <a:bodyPr wrap="square" rtlCol="0">
            <a:spAutoFit/>
          </a:bodyPr>
          <a:lstStyle/>
          <a:p>
            <a:r>
              <a:rPr lang="fr-FR" sz="1200" dirty="0" smtClean="0">
                <a:solidFill>
                  <a:srgbClr val="0070C0"/>
                </a:solidFill>
              </a:rPr>
              <a:t>Lorsqu’un </a:t>
            </a:r>
            <a:r>
              <a:rPr lang="fr-FR" sz="1200" dirty="0">
                <a:solidFill>
                  <a:srgbClr val="0070C0"/>
                </a:solidFill>
              </a:rPr>
              <a:t>élève est cas confirmé, les personnels et les camarades ne sont pas considérés comme </a:t>
            </a:r>
            <a:r>
              <a:rPr lang="fr-FR" sz="1200" dirty="0" smtClean="0">
                <a:solidFill>
                  <a:srgbClr val="0070C0"/>
                </a:solidFill>
              </a:rPr>
              <a:t>personnes contact </a:t>
            </a:r>
            <a:r>
              <a:rPr lang="fr-FR" sz="1200" dirty="0" smtClean="0">
                <a:solidFill>
                  <a:srgbClr val="0070C0"/>
                </a:solidFill>
              </a:rPr>
              <a:t> à risque dès </a:t>
            </a:r>
            <a:r>
              <a:rPr lang="fr-FR" sz="1200" dirty="0">
                <a:solidFill>
                  <a:srgbClr val="0070C0"/>
                </a:solidFill>
              </a:rPr>
              <a:t>lors qu’ils portent tous correctement un masque UNS1 ou chirurgical. </a:t>
            </a:r>
          </a:p>
          <a:p>
            <a:endParaRPr lang="fr-FR" sz="1200" dirty="0">
              <a:solidFill>
                <a:srgbClr val="0070C0"/>
              </a:solidFill>
            </a:endParaRPr>
          </a:p>
        </p:txBody>
      </p:sp>
      <p:sp>
        <p:nvSpPr>
          <p:cNvPr id="14" name="Titre 1"/>
          <p:cNvSpPr txBox="1">
            <a:spLocks/>
          </p:cNvSpPr>
          <p:nvPr/>
        </p:nvSpPr>
        <p:spPr>
          <a:xfrm>
            <a:off x="304520" y="25935"/>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smtClean="0"/>
              <a:t>PROTOCOLE</a:t>
            </a:r>
            <a:br>
              <a:rPr lang="fr-FR" smtClean="0"/>
            </a:br>
            <a:r>
              <a:rPr lang="fr-FR" smtClean="0"/>
              <a:t>COLLÈGES</a:t>
            </a:r>
            <a:br>
              <a:rPr lang="fr-FR" smtClean="0"/>
            </a:br>
            <a:r>
              <a:rPr lang="fr-FR" smtClean="0"/>
              <a:t>LYCÉES</a:t>
            </a:r>
            <a:endParaRPr lang="fr-FR" dirty="0"/>
          </a:p>
        </p:txBody>
      </p:sp>
    </p:spTree>
    <p:extLst>
      <p:ext uri="{BB962C8B-B14F-4D97-AF65-F5344CB8AC3E}">
        <p14:creationId xmlns:p14="http://schemas.microsoft.com/office/powerpoint/2010/main" val="546800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RESTAURATION</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6" name="Zone de texte 4"/>
          <p:cNvSpPr txBox="1"/>
          <p:nvPr/>
        </p:nvSpPr>
        <p:spPr>
          <a:xfrm>
            <a:off x="3683454" y="439928"/>
            <a:ext cx="7867684" cy="5562600"/>
          </a:xfrm>
          <a:prstGeom prst="rect">
            <a:avLst/>
          </a:prstGeom>
          <a:solidFill>
            <a:srgbClr val="BEDBF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b="1" cap="all"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La restauration scolaire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IDFont+F1"/>
                <a:ea typeface="Calibri" panose="020F0502020204030204" pitchFamily="34" charset="0"/>
                <a:cs typeface="CIDFont+F1"/>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La restauration scolaire joue un rôle fondamental en revêtant des dimensions sociales et éducatives et en contribuant à la réussite des élèves. Le déjeuner à la cantine constitue la garantie d’un repas complet et équilibré quotidien. Il est donc essentiel de maintenir au mieux son fonctionnement, au besoin avec le recours à des adaptations temporaires, tout en garantissant la sécurité des élèves et des agents.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Les plages horaires et le nombre de services </a:t>
            </a:r>
            <a:r>
              <a:rPr lang="fr-FR" sz="1200" b="1"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pourront être adaptés en concertation avec les directions et les collectivités concernées, </a:t>
            </a:r>
            <a:r>
              <a:rPr lang="fr-FR" sz="1200" dirty="0" smtClean="0">
                <a:effectLst/>
                <a:latin typeface="Calibri" panose="020F0502020204030204" pitchFamily="34" charset="0"/>
                <a:ea typeface="Calibri" panose="020F0502020204030204" pitchFamily="34" charset="0"/>
                <a:cs typeface="Calibri" panose="020F0502020204030204" pitchFamily="34" charset="0"/>
              </a:rPr>
              <a:t>de </a:t>
            </a:r>
            <a:r>
              <a:rPr lang="fr-FR" sz="1200" dirty="0">
                <a:effectLst/>
                <a:latin typeface="Calibri" panose="020F0502020204030204" pitchFamily="34" charset="0"/>
                <a:ea typeface="Calibri" panose="020F0502020204030204" pitchFamily="34" charset="0"/>
                <a:cs typeface="Calibri" panose="020F0502020204030204" pitchFamily="34" charset="0"/>
              </a:rPr>
              <a:t>manière </a:t>
            </a:r>
            <a:r>
              <a:rPr lang="fr-FR" sz="1200" b="1" dirty="0">
                <a:effectLst/>
                <a:latin typeface="Calibri" panose="020F0502020204030204" pitchFamily="34" charset="0"/>
                <a:ea typeface="Calibri" panose="020F0502020204030204" pitchFamily="34" charset="0"/>
                <a:cs typeface="Calibri" panose="020F0502020204030204" pitchFamily="34" charset="0"/>
              </a:rPr>
              <a:t>à limiter les flux et la densité d’occupation et à permettre la limitation du brassage</a:t>
            </a:r>
            <a:r>
              <a:rPr lang="fr-FR" sz="1200" dirty="0">
                <a:effectLst/>
                <a:latin typeface="Calibri" panose="020F0502020204030204" pitchFamily="34" charset="0"/>
                <a:ea typeface="Calibri" panose="020F0502020204030204" pitchFamily="34" charset="0"/>
                <a:cs typeface="Calibri" panose="020F0502020204030204" pitchFamily="34" charset="0"/>
              </a:rPr>
              <a:t>. Dans la mesure du possible, les entrées et les sorties sont dissociées. Les assises sont disposées de manière à éviter d’être face à face voire côte à côte (par exemple en quinconce) lorsque cela est matériellement possible.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La stabilité des groupes est recherchée et, dans la mesure du possible, les mêmes élèves déjeunent tous les jours à la même table en maintenant une distanciation d’au moins deux mètres avec ceux des autres classes.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Un service individuel est mis en place (plateaux, couverts, eau, dressage à l’assiette ou au plateau), les offres alimentaires en vrac sont proscrites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200" dirty="0" smtClean="0">
              <a:effectLst/>
              <a:latin typeface="Calibri" panose="020F0502020204030204" pitchFamily="34" charset="0"/>
              <a:ea typeface="Calibri" panose="020F0502020204030204" pitchFamily="34" charset="0"/>
              <a:cs typeface="Calibri" panose="020F0502020204030204" pitchFamily="34" charset="0"/>
            </a:endParaRPr>
          </a:p>
          <a:p>
            <a:pPr marR="245745" algn="just">
              <a:lnSpc>
                <a:spcPct val="107000"/>
              </a:lnSpc>
              <a:spcAft>
                <a:spcPts val="0"/>
              </a:spcAft>
            </a:pPr>
            <a:r>
              <a:rPr lang="fr-FR" sz="1200" dirty="0" smtClean="0">
                <a:effectLst/>
                <a:latin typeface="Calibri" panose="020F0502020204030204" pitchFamily="34" charset="0"/>
                <a:ea typeface="Calibri" panose="020F0502020204030204" pitchFamily="34" charset="0"/>
                <a:cs typeface="Calibri" panose="020F0502020204030204" pitchFamily="34" charset="0"/>
              </a:rPr>
              <a:t>Lorsque </a:t>
            </a:r>
            <a:r>
              <a:rPr lang="fr-FR" sz="1200" dirty="0">
                <a:effectLst/>
                <a:latin typeface="Calibri" panose="020F0502020204030204" pitchFamily="34" charset="0"/>
                <a:ea typeface="Calibri" panose="020F0502020204030204" pitchFamily="34" charset="0"/>
                <a:cs typeface="Calibri" panose="020F0502020204030204" pitchFamily="34" charset="0"/>
              </a:rPr>
              <a:t>l’étalement des plages horaires ou l’organisation de plusieurs services ne permettent pas de respecter les règles de distanciation et la limitation du brassage entre groupes d’élèves, d’autres espaces que les locaux habituellement dédiés à la restauration (salles des fêtes, gymnases, etc.) ou en </a:t>
            </a:r>
            <a:r>
              <a:rPr lang="fr-FR" sz="1200" dirty="0" smtClean="0">
                <a:effectLst/>
                <a:latin typeface="Calibri" panose="020F0502020204030204" pitchFamily="34" charset="0"/>
                <a:ea typeface="Calibri" panose="020F0502020204030204" pitchFamily="34" charset="0"/>
                <a:cs typeface="Calibri" panose="020F0502020204030204" pitchFamily="34" charset="0"/>
              </a:rPr>
              <a:t>extérieur </a:t>
            </a:r>
            <a:r>
              <a:rPr lang="fr-FR" sz="1200" b="1"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dans le strict respect des règles sanitaires  </a:t>
            </a:r>
            <a:r>
              <a:rPr lang="fr-FR" sz="1200" dirty="0">
                <a:effectLst/>
                <a:latin typeface="Calibri" panose="020F0502020204030204" pitchFamily="34" charset="0"/>
                <a:ea typeface="Calibri" panose="020F0502020204030204" pitchFamily="34" charset="0"/>
                <a:cs typeface="Calibri" panose="020F0502020204030204" pitchFamily="34" charset="0"/>
              </a:rPr>
              <a:t>peuvent être exploités.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En dernier recours, des repas à emporter peuvent être proposés (si possible en alternant pour les élèves les repas froids, à emporter, et les repas chauds à la cantine en établissant un roulement un jour sur deux).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07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PROTOCOLE</a:t>
            </a:r>
            <a:br>
              <a:rPr lang="fr-FR" dirty="0" smtClean="0"/>
            </a:br>
            <a:r>
              <a:rPr lang="fr-FR" dirty="0" smtClean="0"/>
              <a:t>INTERNATS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873" y="4301412"/>
            <a:ext cx="2829197" cy="1768248"/>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542" y="4301412"/>
            <a:ext cx="2831628" cy="1768248"/>
          </a:xfrm>
          <a:prstGeom prst="rect">
            <a:avLst/>
          </a:prstGeom>
        </p:spPr>
      </p:pic>
      <p:sp>
        <p:nvSpPr>
          <p:cNvPr id="7" name="ZoneTexte 6"/>
          <p:cNvSpPr txBox="1"/>
          <p:nvPr/>
        </p:nvSpPr>
        <p:spPr>
          <a:xfrm>
            <a:off x="3582955" y="815927"/>
            <a:ext cx="7987003" cy="2031325"/>
          </a:xfrm>
          <a:prstGeom prst="rect">
            <a:avLst/>
          </a:prstGeom>
          <a:noFill/>
        </p:spPr>
        <p:txBody>
          <a:bodyPr wrap="square" rtlCol="0">
            <a:spAutoFit/>
          </a:bodyPr>
          <a:lstStyle/>
          <a:p>
            <a:pPr algn="just"/>
            <a:r>
              <a:rPr lang="fr-FR" dirty="0" smtClean="0"/>
              <a:t>Un protocole spécifique pour les internats a été rédigé avec les partenaires et les autorités sanitaires. </a:t>
            </a:r>
          </a:p>
          <a:p>
            <a:pPr algn="just"/>
            <a:endParaRPr lang="fr-FR" dirty="0"/>
          </a:p>
          <a:p>
            <a:pPr algn="just"/>
            <a:r>
              <a:rPr lang="fr-FR" dirty="0" smtClean="0"/>
              <a:t>Il reprend les préconisations strictes en œuvre pour tous les lieux d’hébergement (ex : maisons de retraite).</a:t>
            </a:r>
          </a:p>
          <a:p>
            <a:pPr algn="just"/>
            <a:endParaRPr lang="fr-FR" dirty="0"/>
          </a:p>
          <a:p>
            <a:pPr algn="just"/>
            <a:r>
              <a:rPr lang="fr-FR" dirty="0" smtClean="0"/>
              <a:t>Les référents « </a:t>
            </a:r>
            <a:r>
              <a:rPr lang="fr-FR" dirty="0" err="1" smtClean="0"/>
              <a:t>covid</a:t>
            </a:r>
            <a:r>
              <a:rPr lang="fr-FR" dirty="0" smtClean="0"/>
              <a:t> » seront désignés par le directeur de l’internat. </a:t>
            </a:r>
            <a:endParaRPr lang="fr-FR" dirty="0"/>
          </a:p>
        </p:txBody>
      </p:sp>
    </p:spTree>
    <p:extLst>
      <p:ext uri="{BB962C8B-B14F-4D97-AF65-F5344CB8AC3E}">
        <p14:creationId xmlns:p14="http://schemas.microsoft.com/office/powerpoint/2010/main" val="3525951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209730" cy="4601183"/>
          </a:xfrm>
        </p:spPr>
        <p:txBody>
          <a:bodyPr/>
          <a:lstStyle/>
          <a:p>
            <a:pPr algn="ctr"/>
            <a:r>
              <a:rPr lang="fr-FR" dirty="0" smtClean="0"/>
              <a:t>PROTOCOLE</a:t>
            </a:r>
            <a:br>
              <a:rPr lang="fr-FR" dirty="0" smtClean="0"/>
            </a:br>
            <a:r>
              <a:rPr lang="fr-FR" dirty="0" smtClean="0"/>
              <a:t>AGENTS</a:t>
            </a:r>
            <a:br>
              <a:rPr lang="fr-FR" dirty="0" smtClean="0"/>
            </a:br>
            <a:r>
              <a:rPr lang="fr-FR" dirty="0" smtClean="0"/>
              <a:t>(ex : secondaire)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7" name="Rectangle 6"/>
          <p:cNvSpPr/>
          <p:nvPr/>
        </p:nvSpPr>
        <p:spPr>
          <a:xfrm>
            <a:off x="3747796" y="327346"/>
            <a:ext cx="6096000" cy="669158"/>
          </a:xfrm>
          <a:prstGeom prst="rect">
            <a:avLst/>
          </a:prstGeom>
        </p:spPr>
        <p:txBody>
          <a:bodyPr>
            <a:spAutoFit/>
          </a:bodyPr>
          <a:lstStyle/>
          <a:p>
            <a:pPr algn="ctr">
              <a:lnSpc>
                <a:spcPct val="107000"/>
              </a:lnSpc>
              <a:spcAft>
                <a:spcPts val="0"/>
              </a:spcAft>
            </a:pPr>
            <a:r>
              <a:rPr lang="fr-FR" b="1" dirty="0" smtClean="0">
                <a:solidFill>
                  <a:srgbClr val="1C77A5"/>
                </a:solidFill>
                <a:latin typeface="Verdana" panose="020B0604030504040204" pitchFamily="34" charset="0"/>
                <a:ea typeface="Calibri" panose="020F0502020204030204" pitchFamily="34" charset="0"/>
                <a:cs typeface="CIDFont+F3"/>
              </a:rPr>
              <a:t>QUE </a:t>
            </a:r>
            <a:r>
              <a:rPr lang="fr-FR" b="1" dirty="0">
                <a:solidFill>
                  <a:srgbClr val="1C77A5"/>
                </a:solidFill>
                <a:latin typeface="Verdana" panose="020B0604030504040204" pitchFamily="34" charset="0"/>
                <a:ea typeface="Calibri" panose="020F0502020204030204" pitchFamily="34" charset="0"/>
                <a:cs typeface="CIDFont+F3"/>
              </a:rPr>
              <a:t>FAIRE SI UN AGENT EST UN CAS CONFIRMÉ DE COVID­19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p:cNvPicPr/>
          <p:nvPr/>
        </p:nvPicPr>
        <p:blipFill>
          <a:blip r:embed="rId4">
            <a:extLst>
              <a:ext uri="{28A0092B-C50C-407E-A947-70E740481C1C}">
                <a14:useLocalDpi xmlns:a14="http://schemas.microsoft.com/office/drawing/2010/main" val="0"/>
              </a:ext>
            </a:extLst>
          </a:blip>
          <a:stretch>
            <a:fillRect/>
          </a:stretch>
        </p:blipFill>
        <p:spPr>
          <a:xfrm>
            <a:off x="9586945" y="232351"/>
            <a:ext cx="1397000" cy="717550"/>
          </a:xfrm>
          <a:prstGeom prst="rect">
            <a:avLst/>
          </a:prstGeom>
        </p:spPr>
      </p:pic>
      <p:sp>
        <p:nvSpPr>
          <p:cNvPr id="9" name="Rectangle 8"/>
          <p:cNvSpPr/>
          <p:nvPr/>
        </p:nvSpPr>
        <p:spPr>
          <a:xfrm>
            <a:off x="3534842" y="1591342"/>
            <a:ext cx="8223380" cy="5130507"/>
          </a:xfrm>
          <a:prstGeom prst="rect">
            <a:avLst/>
          </a:prstGeom>
        </p:spPr>
        <p:txBody>
          <a:bodyPr wrap="square">
            <a:spAutoFit/>
          </a:bodyPr>
          <a:lstStyle/>
          <a:p>
            <a:pPr algn="just">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Dès le signalement effectué par l’agent, le directeur d’établissement rappelle la procédure à suivre :</a:t>
            </a:r>
          </a:p>
          <a:p>
            <a:pPr marL="342900" lvl="0" indent="-342900" algn="just">
              <a:lnSpc>
                <a:spcPct val="107000"/>
              </a:lnSpc>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rester à domicile ;</a:t>
            </a:r>
          </a:p>
          <a:p>
            <a:pPr marL="342900" lvl="0" indent="-342900" algn="just">
              <a:lnSpc>
                <a:spcPct val="107000"/>
              </a:lnSpc>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éviter les contacts ;</a:t>
            </a:r>
          </a:p>
          <a:p>
            <a:pPr algn="just">
              <a:lnSpc>
                <a:spcPct val="107000"/>
              </a:lnSpc>
            </a:pPr>
            <a:r>
              <a:rPr lang="fr-FR" dirty="0" smtClean="0">
                <a:latin typeface="Calibri" panose="020F0502020204030204" pitchFamily="34" charset="0"/>
                <a:ea typeface="Calibri" panose="020F0502020204030204" pitchFamily="34" charset="0"/>
                <a:cs typeface="Times New Roman" panose="02020603050405020304" pitchFamily="18" charset="0"/>
              </a:rPr>
              <a:t>-      identifier </a:t>
            </a:r>
            <a:r>
              <a:rPr lang="fr-FR" dirty="0">
                <a:latin typeface="Calibri" panose="020F0502020204030204" pitchFamily="34" charset="0"/>
                <a:ea typeface="Calibri" panose="020F0502020204030204" pitchFamily="34" charset="0"/>
                <a:cs typeface="Times New Roman" panose="02020603050405020304" pitchFamily="18" charset="0"/>
              </a:rPr>
              <a:t>les </a:t>
            </a:r>
            <a:r>
              <a:rPr lang="fr-FR" dirty="0" smtClean="0">
                <a:latin typeface="Calibri" panose="020F0502020204030204" pitchFamily="34" charset="0"/>
                <a:ea typeface="Calibri" panose="020F0502020204030204" pitchFamily="34" charset="0"/>
                <a:cs typeface="Times New Roman" panose="02020603050405020304" pitchFamily="18" charset="0"/>
              </a:rPr>
              <a:t>personnes </a:t>
            </a:r>
            <a:r>
              <a:rPr lang="fr-FR" dirty="0" smtClean="0">
                <a:latin typeface="Calibri" panose="020F0502020204030204" pitchFamily="34" charset="0"/>
                <a:ea typeface="Calibri" panose="020F0502020204030204" pitchFamily="34" charset="0"/>
                <a:cs typeface="Times New Roman" panose="02020603050405020304" pitchFamily="18" charset="0"/>
              </a:rPr>
              <a:t>contacts à risque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Le directeur d’établissement :</a:t>
            </a:r>
          </a:p>
          <a:p>
            <a:pPr marL="342900" lvl="0" indent="-342900" algn="just">
              <a:lnSpc>
                <a:spcPct val="107000"/>
              </a:lnSpc>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informe le référent </a:t>
            </a:r>
            <a:r>
              <a:rPr lang="fr-FR" dirty="0" err="1">
                <a:latin typeface="Calibri" panose="020F0502020204030204" pitchFamily="34" charset="0"/>
                <a:ea typeface="Calibri" panose="020F0502020204030204" pitchFamily="34" charset="0"/>
                <a:cs typeface="Times New Roman" panose="02020603050405020304" pitchFamily="18" charset="0"/>
              </a:rPr>
              <a:t>Covid</a:t>
            </a:r>
            <a:r>
              <a:rPr lang="fr-FR" dirty="0">
                <a:latin typeface="Calibri" panose="020F0502020204030204" pitchFamily="34" charset="0"/>
                <a:ea typeface="Calibri" panose="020F0502020204030204" pitchFamily="34" charset="0"/>
                <a:cs typeface="Times New Roman" panose="02020603050405020304" pitchFamily="18" charset="0"/>
              </a:rPr>
              <a:t> du VRDGE**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contact-covid@ac-noumea.nc</a:t>
            </a:r>
            <a:r>
              <a:rPr lang="fr-FR" dirty="0">
                <a:latin typeface="Calibri" panose="020F0502020204030204" pitchFamily="34" charset="0"/>
                <a:ea typeface="Calibri" panose="020F0502020204030204" pitchFamily="34" charset="0"/>
                <a:cs typeface="Times New Roman" panose="02020603050405020304" pitchFamily="18" charset="0"/>
              </a:rPr>
              <a:t> ou 26 68 45</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ou l’employeur provincial et le référent </a:t>
            </a:r>
            <a:r>
              <a:rPr lang="fr-FR"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covid</a:t>
            </a:r>
            <a:r>
              <a:rPr lang="fr-FR"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de l’internat (ex: l’infirmier) </a:t>
            </a:r>
            <a:endParaRPr lang="fr-FR"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élabore, avec l’agent </a:t>
            </a:r>
            <a:r>
              <a:rPr lang="fr-FR" dirty="0" err="1">
                <a:latin typeface="Calibri" panose="020F0502020204030204" pitchFamily="34" charset="0"/>
                <a:ea typeface="Calibri" panose="020F0502020204030204" pitchFamily="34" charset="0"/>
                <a:cs typeface="Times New Roman" panose="02020603050405020304" pitchFamily="18" charset="0"/>
              </a:rPr>
              <a:t>Covid</a:t>
            </a:r>
            <a:r>
              <a:rPr lang="fr-FR" dirty="0">
                <a:latin typeface="Calibri" panose="020F0502020204030204" pitchFamily="34" charset="0"/>
                <a:ea typeface="Calibri" panose="020F0502020204030204" pitchFamily="34" charset="0"/>
                <a:cs typeface="Times New Roman" panose="02020603050405020304" pitchFamily="18" charset="0"/>
              </a:rPr>
              <a:t> positif la liste des personnes susceptibles d’être </a:t>
            </a:r>
            <a:r>
              <a:rPr lang="fr-FR" dirty="0" smtClean="0">
                <a:latin typeface="Calibri" panose="020F0502020204030204" pitchFamily="34" charset="0"/>
                <a:ea typeface="Calibri" panose="020F0502020204030204" pitchFamily="34" charset="0"/>
                <a:cs typeface="Times New Roman" panose="02020603050405020304" pitchFamily="18" charset="0"/>
              </a:rPr>
              <a:t>contact </a:t>
            </a:r>
            <a:r>
              <a:rPr lang="fr-FR" dirty="0" smtClean="0">
                <a:latin typeface="Calibri" panose="020F0502020204030204" pitchFamily="34" charset="0"/>
                <a:ea typeface="Calibri" panose="020F0502020204030204" pitchFamily="34" charset="0"/>
                <a:cs typeface="Times New Roman" panose="02020603050405020304" pitchFamily="18" charset="0"/>
              </a:rPr>
              <a:t> à risque dans </a:t>
            </a:r>
            <a:r>
              <a:rPr lang="fr-FR" dirty="0">
                <a:latin typeface="Calibri" panose="020F0502020204030204" pitchFamily="34" charset="0"/>
                <a:ea typeface="Calibri" panose="020F0502020204030204" pitchFamily="34" charset="0"/>
                <a:cs typeface="Times New Roman" panose="02020603050405020304" pitchFamily="18" charset="0"/>
              </a:rPr>
              <a:t>son milieu professionnel,</a:t>
            </a:r>
          </a:p>
          <a:p>
            <a:pPr marL="342900" lvl="0" indent="-342900" algn="just">
              <a:lnSpc>
                <a:spcPct val="107000"/>
              </a:lnSpc>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Contacte les personnes identifiées </a:t>
            </a:r>
            <a:r>
              <a:rPr lang="fr-FR" dirty="0" smtClean="0">
                <a:latin typeface="Calibri" panose="020F0502020204030204" pitchFamily="34" charset="0"/>
                <a:ea typeface="Calibri" panose="020F0502020204030204" pitchFamily="34" charset="0"/>
                <a:cs typeface="Times New Roman" panose="02020603050405020304" pitchFamily="18" charset="0"/>
              </a:rPr>
              <a:t>personnes </a:t>
            </a:r>
            <a:r>
              <a:rPr lang="fr-FR" dirty="0" smtClean="0">
                <a:latin typeface="Calibri" panose="020F0502020204030204" pitchFamily="34" charset="0"/>
                <a:ea typeface="Calibri" panose="020F0502020204030204" pitchFamily="34" charset="0"/>
                <a:cs typeface="Times New Roman" panose="02020603050405020304" pitchFamily="18" charset="0"/>
              </a:rPr>
              <a:t>contacts à risque </a:t>
            </a:r>
            <a:r>
              <a:rPr lang="fr-FR" dirty="0" smtClean="0">
                <a:latin typeface="Calibri" panose="020F0502020204030204" pitchFamily="34" charset="0"/>
                <a:ea typeface="Calibri" panose="020F0502020204030204" pitchFamily="34" charset="0"/>
                <a:cs typeface="Times New Roman" panose="02020603050405020304" pitchFamily="18" charset="0"/>
              </a:rPr>
              <a:t>et </a:t>
            </a:r>
            <a:r>
              <a:rPr lang="fr-FR" dirty="0">
                <a:latin typeface="Calibri" panose="020F0502020204030204" pitchFamily="34" charset="0"/>
                <a:ea typeface="Calibri" panose="020F0502020204030204" pitchFamily="34" charset="0"/>
                <a:cs typeface="Times New Roman" panose="02020603050405020304" pitchFamily="18" charset="0"/>
              </a:rPr>
              <a:t>leur donne les recommandations</a:t>
            </a:r>
          </a:p>
          <a:p>
            <a:pPr marL="342900" lvl="0" indent="-342900" algn="just">
              <a:lnSpc>
                <a:spcPct val="107000"/>
              </a:lnSpc>
              <a:buFont typeface="Calibri" panose="020F0502020204030204" pitchFamily="34" charset="0"/>
              <a:buChar char="-"/>
            </a:pPr>
            <a:r>
              <a:rPr lang="fr-FR" b="1" dirty="0">
                <a:latin typeface="Calibri" panose="020F0502020204030204" pitchFamily="34" charset="0"/>
                <a:ea typeface="Calibri" panose="020F0502020204030204" pitchFamily="34" charset="0"/>
                <a:cs typeface="Times New Roman" panose="02020603050405020304" pitchFamily="18" charset="0"/>
              </a:rPr>
              <a:t>Transmet la liste des </a:t>
            </a:r>
            <a:r>
              <a:rPr lang="fr-FR" b="1" dirty="0" smtClean="0">
                <a:latin typeface="Calibri" panose="020F0502020204030204" pitchFamily="34" charset="0"/>
                <a:ea typeface="Calibri" panose="020F0502020204030204" pitchFamily="34" charset="0"/>
                <a:cs typeface="Times New Roman" panose="02020603050405020304" pitchFamily="18" charset="0"/>
              </a:rPr>
              <a:t>personnes </a:t>
            </a:r>
            <a:r>
              <a:rPr lang="fr-FR" b="1" dirty="0" smtClean="0">
                <a:latin typeface="Calibri" panose="020F0502020204030204" pitchFamily="34" charset="0"/>
                <a:ea typeface="Calibri" panose="020F0502020204030204" pitchFamily="34" charset="0"/>
                <a:cs typeface="Times New Roman" panose="02020603050405020304" pitchFamily="18" charset="0"/>
              </a:rPr>
              <a:t>contacts à risque </a:t>
            </a:r>
            <a:r>
              <a:rPr lang="fr-FR" b="1" dirty="0" smtClean="0">
                <a:latin typeface="Calibri" panose="020F0502020204030204" pitchFamily="34" charset="0"/>
                <a:ea typeface="Calibri" panose="020F0502020204030204" pitchFamily="34" charset="0"/>
                <a:cs typeface="Times New Roman" panose="02020603050405020304" pitchFamily="18" charset="0"/>
              </a:rPr>
              <a:t>à </a:t>
            </a:r>
            <a:r>
              <a:rPr lang="fr-FR"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contact-covid@ac-noumea.nc</a:t>
            </a:r>
            <a:r>
              <a:rPr lang="fr-FR"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ou l’employeur provincial et le référent </a:t>
            </a:r>
            <a:r>
              <a:rPr lang="fr-FR"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covid</a:t>
            </a:r>
            <a:r>
              <a:rPr lang="fr-FR"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de l’internat (ex: l’infirmier)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712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209730" cy="4601183"/>
          </a:xfrm>
        </p:spPr>
        <p:txBody>
          <a:bodyPr/>
          <a:lstStyle/>
          <a:p>
            <a:pPr algn="ctr"/>
            <a:r>
              <a:rPr lang="fr-FR" dirty="0" smtClean="0"/>
              <a:t>PROTOCOLE</a:t>
            </a:r>
            <a:br>
              <a:rPr lang="fr-FR" dirty="0" smtClean="0"/>
            </a:br>
            <a:r>
              <a:rPr lang="fr-FR" dirty="0" smtClean="0"/>
              <a:t>AGENTS</a:t>
            </a:r>
            <a:br>
              <a:rPr lang="fr-FR" dirty="0" smtClean="0"/>
            </a:br>
            <a:r>
              <a:rPr lang="fr-FR" dirty="0" smtClean="0"/>
              <a:t>(ex : secondaire)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7" name="Rectangle 6"/>
          <p:cNvSpPr/>
          <p:nvPr/>
        </p:nvSpPr>
        <p:spPr>
          <a:xfrm>
            <a:off x="3747796" y="327346"/>
            <a:ext cx="6096000" cy="669158"/>
          </a:xfrm>
          <a:prstGeom prst="rect">
            <a:avLst/>
          </a:prstGeom>
        </p:spPr>
        <p:txBody>
          <a:bodyPr>
            <a:spAutoFit/>
          </a:bodyPr>
          <a:lstStyle/>
          <a:p>
            <a:pPr algn="ctr">
              <a:lnSpc>
                <a:spcPct val="107000"/>
              </a:lnSpc>
              <a:spcAft>
                <a:spcPts val="0"/>
              </a:spcAft>
            </a:pPr>
            <a:r>
              <a:rPr lang="fr-FR" b="1" dirty="0" smtClean="0">
                <a:solidFill>
                  <a:srgbClr val="1C77A5"/>
                </a:solidFill>
                <a:latin typeface="Verdana" panose="020B0604030504040204" pitchFamily="34" charset="0"/>
                <a:ea typeface="Calibri" panose="020F0502020204030204" pitchFamily="34" charset="0"/>
                <a:cs typeface="CIDFont+F3"/>
              </a:rPr>
              <a:t>QUE </a:t>
            </a:r>
            <a:r>
              <a:rPr lang="fr-FR" b="1" dirty="0">
                <a:solidFill>
                  <a:srgbClr val="1C77A5"/>
                </a:solidFill>
                <a:latin typeface="Verdana" panose="020B0604030504040204" pitchFamily="34" charset="0"/>
                <a:ea typeface="Calibri" panose="020F0502020204030204" pitchFamily="34" charset="0"/>
                <a:cs typeface="CIDFont+F3"/>
              </a:rPr>
              <a:t>FAIRE SI UN AGENT EST UN CAS CONFIRMÉ DE COVID­19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p:cNvPicPr/>
          <p:nvPr/>
        </p:nvPicPr>
        <p:blipFill>
          <a:blip r:embed="rId4">
            <a:extLst>
              <a:ext uri="{28A0092B-C50C-407E-A947-70E740481C1C}">
                <a14:useLocalDpi xmlns:a14="http://schemas.microsoft.com/office/drawing/2010/main" val="0"/>
              </a:ext>
            </a:extLst>
          </a:blip>
          <a:stretch>
            <a:fillRect/>
          </a:stretch>
        </p:blipFill>
        <p:spPr>
          <a:xfrm>
            <a:off x="9586945" y="232351"/>
            <a:ext cx="1397000" cy="717550"/>
          </a:xfrm>
          <a:prstGeom prst="rect">
            <a:avLst/>
          </a:prstGeom>
        </p:spPr>
      </p:pic>
      <p:sp>
        <p:nvSpPr>
          <p:cNvPr id="3" name="Rectangle 2"/>
          <p:cNvSpPr/>
          <p:nvPr/>
        </p:nvSpPr>
        <p:spPr>
          <a:xfrm>
            <a:off x="3613278" y="1182252"/>
            <a:ext cx="7952793" cy="5426870"/>
          </a:xfrm>
          <a:prstGeom prst="rect">
            <a:avLst/>
          </a:prstGeom>
        </p:spPr>
        <p:txBody>
          <a:bodyPr wrap="square">
            <a:spAutoFit/>
          </a:bodyPr>
          <a:lstStyle/>
          <a:p>
            <a:pPr>
              <a:lnSpc>
                <a:spcPct val="107000"/>
              </a:lnSpc>
            </a:pPr>
            <a:r>
              <a:rPr lang="fr-FR" b="1" dirty="0">
                <a:solidFill>
                  <a:srgbClr val="1C77A5"/>
                </a:solidFill>
                <a:latin typeface="Arial" panose="020B0604020202020204" pitchFamily="34" charset="0"/>
                <a:ea typeface="Calibri" panose="020F0502020204030204" pitchFamily="34" charset="0"/>
                <a:cs typeface="Times New Roman" panose="02020603050405020304" pitchFamily="18" charset="0"/>
              </a:rPr>
              <a:t>Les personnes identifiées comme </a:t>
            </a:r>
            <a:r>
              <a:rPr lang="fr-FR" b="1" dirty="0" smtClean="0">
                <a:solidFill>
                  <a:srgbClr val="1C77A5"/>
                </a:solidFill>
                <a:latin typeface="Arial" panose="020B0604020202020204" pitchFamily="34" charset="0"/>
                <a:ea typeface="Calibri" panose="020F0502020204030204" pitchFamily="34" charset="0"/>
                <a:cs typeface="Times New Roman" panose="02020603050405020304" pitchFamily="18" charset="0"/>
              </a:rPr>
              <a:t>personnes contacts à risque </a:t>
            </a:r>
            <a:r>
              <a:rPr lang="fr-FR" b="1" dirty="0">
                <a:solidFill>
                  <a:srgbClr val="1C77A5"/>
                </a:solidFill>
                <a:latin typeface="Arial" panose="020B0604020202020204" pitchFamily="34" charset="0"/>
                <a:ea typeface="Calibri" panose="020F0502020204030204" pitchFamily="34" charset="0"/>
                <a:cs typeface="Times New Roman" panose="02020603050405020304" pitchFamily="18" charset="0"/>
              </a:rPr>
              <a:t>doivent </a:t>
            </a:r>
            <a:r>
              <a:rPr lang="fr-FR" b="1" dirty="0" smtClean="0">
                <a:solidFill>
                  <a:srgbClr val="1C77A5"/>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pPr>
            <a:r>
              <a:rPr lang="fr-FR" dirty="0">
                <a:latin typeface="Calibri" panose="020F0502020204030204" pitchFamily="34" charset="0"/>
                <a:ea typeface="Calibri" panose="020F0502020204030204" pitchFamily="34" charset="0"/>
                <a:cs typeface="Calibri" panose="020F0502020204030204" pitchFamily="34" charset="0"/>
              </a:rPr>
              <a:t>Réaliser un </a:t>
            </a:r>
            <a:r>
              <a:rPr lang="fr-FR" dirty="0" smtClean="0">
                <a:latin typeface="Calibri" panose="020F0502020204030204" pitchFamily="34" charset="0"/>
                <a:ea typeface="Calibri" panose="020F0502020204030204" pitchFamily="34" charset="0"/>
                <a:cs typeface="Calibri" panose="020F0502020204030204" pitchFamily="34" charset="0"/>
              </a:rPr>
              <a:t>test</a:t>
            </a:r>
          </a:p>
          <a:p>
            <a:pPr>
              <a:lnSpc>
                <a:spcPct val="107000"/>
              </a:lnSpc>
            </a:pPr>
            <a:r>
              <a:rPr lang="fr-FR" dirty="0" smtClean="0">
                <a:latin typeface="Calibri" panose="020F0502020204030204" pitchFamily="34" charset="0"/>
                <a:ea typeface="Calibri" panose="020F0502020204030204" pitchFamily="34" charset="0"/>
                <a:cs typeface="Calibri" panose="020F0502020204030204" pitchFamily="34" charset="0"/>
              </a:rPr>
              <a:t>&gt;</a:t>
            </a:r>
            <a:r>
              <a:rPr lang="fr-FR" b="1" dirty="0" smtClean="0">
                <a:latin typeface="Calibri" panose="020F0502020204030204" pitchFamily="34" charset="0"/>
                <a:ea typeface="Calibri" panose="020F0502020204030204" pitchFamily="34" charset="0"/>
                <a:cs typeface="Calibri" panose="020F0502020204030204" pitchFamily="34" charset="0"/>
              </a:rPr>
              <a:t>Si test positif </a:t>
            </a:r>
            <a:r>
              <a:rPr lang="fr-FR" dirty="0" smtClean="0">
                <a:latin typeface="Calibri" panose="020F0502020204030204" pitchFamily="34" charset="0"/>
                <a:ea typeface="Calibri" panose="020F0502020204030204" pitchFamily="34" charset="0"/>
                <a:cs typeface="Calibri" panose="020F0502020204030204" pitchFamily="34" charset="0"/>
              </a:rPr>
              <a:t>: CF cas confirmé</a:t>
            </a:r>
          </a:p>
          <a:p>
            <a:pPr>
              <a:lnSpc>
                <a:spcPct val="107000"/>
              </a:lnSpc>
            </a:pPr>
            <a:r>
              <a:rPr lang="fr-FR" dirty="0" smtClean="0">
                <a:latin typeface="Calibri" panose="020F0502020204030204" pitchFamily="34" charset="0"/>
                <a:ea typeface="Calibri" panose="020F0502020204030204" pitchFamily="34" charset="0"/>
                <a:cs typeface="Calibri" panose="020F0502020204030204" pitchFamily="34" charset="0"/>
              </a:rPr>
              <a:t>&gt;</a:t>
            </a:r>
            <a:r>
              <a:rPr lang="fr-FR" b="1" dirty="0" smtClean="0">
                <a:latin typeface="Calibri" panose="020F0502020204030204" pitchFamily="34" charset="0"/>
                <a:ea typeface="Calibri" panose="020F0502020204030204" pitchFamily="34" charset="0"/>
                <a:cs typeface="Calibri" panose="020F0502020204030204" pitchFamily="34" charset="0"/>
              </a:rPr>
              <a:t>Si test négatif </a:t>
            </a:r>
            <a:r>
              <a:rPr lang="fr-FR" dirty="0" smtClean="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fr-FR" b="1" u="sng" dirty="0">
                <a:solidFill>
                  <a:srgbClr val="1C77A5"/>
                </a:solidFill>
                <a:latin typeface="Calibri" panose="020F0502020204030204" pitchFamily="34" charset="0"/>
                <a:ea typeface="Calibri" panose="020F0502020204030204" pitchFamily="34" charset="0"/>
                <a:cs typeface="Calibri" panose="020F0502020204030204" pitchFamily="34" charset="0"/>
              </a:rPr>
              <a:t>si </a:t>
            </a:r>
            <a:r>
              <a:rPr lang="fr-FR" b="1" u="sng" dirty="0" smtClean="0">
                <a:solidFill>
                  <a:srgbClr val="1C77A5"/>
                </a:solidFill>
                <a:latin typeface="Calibri" panose="020F0502020204030204" pitchFamily="34" charset="0"/>
                <a:ea typeface="Calibri" panose="020F0502020204030204" pitchFamily="34" charset="0"/>
                <a:cs typeface="Calibri" panose="020F0502020204030204" pitchFamily="34" charset="0"/>
              </a:rPr>
              <a:t>vaccinées</a:t>
            </a:r>
            <a:r>
              <a:rPr lang="fr-FR" b="1" dirty="0">
                <a:solidFill>
                  <a:srgbClr val="1C77A5"/>
                </a:solidFill>
                <a:latin typeface="Calibri" panose="020F0502020204030204" pitchFamily="34" charset="0"/>
                <a:ea typeface="Calibri" panose="020F0502020204030204" pitchFamily="34" charset="0"/>
                <a:cs typeface="Calibri" panose="020F0502020204030204" pitchFamily="34" charset="0"/>
              </a:rPr>
              <a:t> :</a:t>
            </a:r>
            <a:r>
              <a:rPr lang="fr-FR" b="1" dirty="0">
                <a:solidFill>
                  <a:srgbClr val="1C77A5"/>
                </a:solidFill>
                <a:latin typeface="Arial" panose="020B060402020202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Calibri" panose="020F0502020204030204" pitchFamily="34" charset="0"/>
              </a:rPr>
              <a:t>poursuite </a:t>
            </a:r>
            <a:r>
              <a:rPr lang="fr-FR" dirty="0">
                <a:latin typeface="Calibri" panose="020F0502020204030204" pitchFamily="34" charset="0"/>
                <a:ea typeface="Calibri" panose="020F0502020204030204" pitchFamily="34" charset="0"/>
                <a:cs typeface="Calibri" panose="020F0502020204030204" pitchFamily="34" charset="0"/>
              </a:rPr>
              <a:t>du </a:t>
            </a:r>
            <a:r>
              <a:rPr lang="fr-FR" dirty="0" smtClean="0">
                <a:latin typeface="Calibri" panose="020F0502020204030204" pitchFamily="34" charset="0"/>
                <a:ea typeface="Calibri" panose="020F0502020204030204" pitchFamily="34" charset="0"/>
                <a:cs typeface="Calibri" panose="020F0502020204030204" pitchFamily="34" charset="0"/>
              </a:rPr>
              <a:t>travail dans le strict respect du port du masque et des gestes barrières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b="1" u="sng" dirty="0" smtClean="0">
                <a:solidFill>
                  <a:srgbClr val="1C77A5"/>
                </a:solidFill>
                <a:latin typeface="Calibri" panose="020F0502020204030204" pitchFamily="34" charset="0"/>
                <a:ea typeface="Calibri" panose="020F0502020204030204" pitchFamily="34" charset="0"/>
                <a:cs typeface="Calibri" panose="020F0502020204030204" pitchFamily="34" charset="0"/>
              </a:rPr>
              <a:t>Si </a:t>
            </a:r>
            <a:r>
              <a:rPr lang="fr-FR" b="1" u="sng" dirty="0">
                <a:solidFill>
                  <a:srgbClr val="1C77A5"/>
                </a:solidFill>
                <a:latin typeface="Calibri" panose="020F0502020204030204" pitchFamily="34" charset="0"/>
                <a:ea typeface="Calibri" panose="020F0502020204030204" pitchFamily="34" charset="0"/>
                <a:cs typeface="Calibri" panose="020F0502020204030204" pitchFamily="34" charset="0"/>
              </a:rPr>
              <a:t>non </a:t>
            </a:r>
            <a:r>
              <a:rPr lang="fr-FR" b="1" u="sng" dirty="0" smtClean="0">
                <a:solidFill>
                  <a:srgbClr val="1C77A5"/>
                </a:solidFill>
                <a:latin typeface="Calibri" panose="020F0502020204030204" pitchFamily="34" charset="0"/>
                <a:ea typeface="Calibri" panose="020F0502020204030204" pitchFamily="34" charset="0"/>
                <a:cs typeface="Calibri" panose="020F0502020204030204" pitchFamily="34" charset="0"/>
              </a:rPr>
              <a:t>vaccinées</a:t>
            </a:r>
            <a:r>
              <a:rPr lang="fr-FR" b="1" u="sng" dirty="0">
                <a:solidFill>
                  <a:srgbClr val="1C77A5"/>
                </a:solidFill>
                <a:latin typeface="Calibri" panose="020F0502020204030204" pitchFamily="34" charset="0"/>
                <a:ea typeface="Calibri" panose="020F0502020204030204" pitchFamily="34" charset="0"/>
                <a:cs typeface="Calibri" panose="020F0502020204030204" pitchFamily="34" charset="0"/>
              </a:rPr>
              <a:t> : </a:t>
            </a:r>
            <a:r>
              <a:rPr lang="fr-FR" dirty="0" smtClean="0">
                <a:latin typeface="Calibri" panose="020F0502020204030204" pitchFamily="34" charset="0"/>
                <a:ea typeface="Calibri" panose="020F0502020204030204" pitchFamily="34" charset="0"/>
                <a:cs typeface="Calibri" panose="020F0502020204030204" pitchFamily="34" charset="0"/>
              </a:rPr>
              <a:t>rester isoler à domicile. Retour au travail avec un test négatif, 7 jours après le dernier contact avec le cas confirmé.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fr-FR" b="1" dirty="0">
                <a:solidFill>
                  <a:srgbClr val="1C77A5"/>
                </a:solidFill>
                <a:latin typeface="Arial" panose="020B0604020202020204" pitchFamily="34" charset="0"/>
                <a:ea typeface="Calibri" panose="020F0502020204030204" pitchFamily="34" charset="0"/>
                <a:cs typeface="Times New Roman" panose="02020603050405020304" pitchFamily="18" charset="0"/>
              </a:rPr>
              <a:t>L’agent cas confirmé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Retour en établissement 10 jours après le test positif ou le début </a:t>
            </a:r>
          </a:p>
          <a:p>
            <a:pPr>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des symptômes (si absence de fièvre le 10e jour).</a:t>
            </a:r>
          </a:p>
          <a:p>
            <a:pPr>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fr-FR" dirty="0">
                <a:latin typeface="Calibri" panose="020F0502020204030204" pitchFamily="34" charset="0"/>
                <a:ea typeface="Calibri" panose="020F0502020204030204" pitchFamily="34" charset="0"/>
                <a:cs typeface="Times New Roman" panose="02020603050405020304" pitchFamily="18" charset="0"/>
              </a:rPr>
              <a:t>** Le référent </a:t>
            </a:r>
            <a:r>
              <a:rPr lang="fr-FR" dirty="0" err="1">
                <a:latin typeface="Calibri" panose="020F0502020204030204" pitchFamily="34" charset="0"/>
                <a:ea typeface="Calibri" panose="020F0502020204030204" pitchFamily="34" charset="0"/>
                <a:cs typeface="Times New Roman" panose="02020603050405020304" pitchFamily="18" charset="0"/>
              </a:rPr>
              <a:t>Covid</a:t>
            </a:r>
            <a:r>
              <a:rPr lang="fr-FR" dirty="0">
                <a:latin typeface="Calibri" panose="020F0502020204030204" pitchFamily="34" charset="0"/>
                <a:ea typeface="Calibri" panose="020F0502020204030204" pitchFamily="34" charset="0"/>
                <a:cs typeface="Times New Roman" panose="02020603050405020304" pitchFamily="18" charset="0"/>
              </a:rPr>
              <a:t> VRDGE </a:t>
            </a:r>
            <a:r>
              <a:rPr lang="fr-FR"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ou de l’internat </a:t>
            </a:r>
            <a:r>
              <a:rPr lang="fr-FR" dirty="0" smtClean="0">
                <a:latin typeface="Calibri" panose="020F0502020204030204" pitchFamily="34" charset="0"/>
                <a:ea typeface="Calibri" panose="020F0502020204030204" pitchFamily="34" charset="0"/>
                <a:cs typeface="Times New Roman" panose="02020603050405020304" pitchFamily="18" charset="0"/>
              </a:rPr>
              <a:t>pourra </a:t>
            </a:r>
            <a:r>
              <a:rPr lang="fr-FR" dirty="0">
                <a:latin typeface="Calibri" panose="020F0502020204030204" pitchFamily="34" charset="0"/>
                <a:ea typeface="Calibri" panose="020F0502020204030204" pitchFamily="34" charset="0"/>
                <a:cs typeface="Times New Roman" panose="02020603050405020304" pitchFamily="18" charset="0"/>
              </a:rPr>
              <a:t>vous apporter de l’aide dans la constitution de la liste des </a:t>
            </a:r>
            <a:r>
              <a:rPr lang="fr-FR" dirty="0" smtClean="0">
                <a:latin typeface="Calibri" panose="020F0502020204030204" pitchFamily="34" charset="0"/>
                <a:ea typeface="Calibri" panose="020F0502020204030204" pitchFamily="34" charset="0"/>
                <a:cs typeface="Times New Roman" panose="02020603050405020304" pitchFamily="18" charset="0"/>
              </a:rPr>
              <a:t>personnes </a:t>
            </a:r>
            <a:r>
              <a:rPr lang="fr-FR" dirty="0" smtClean="0">
                <a:latin typeface="Calibri" panose="020F0502020204030204" pitchFamily="34" charset="0"/>
                <a:ea typeface="Calibri" panose="020F0502020204030204" pitchFamily="34" charset="0"/>
                <a:cs typeface="Times New Roman" panose="02020603050405020304" pitchFamily="18" charset="0"/>
              </a:rPr>
              <a:t>contacts à risque: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contact-covid@ac-noumea.nc</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26 68 45</a:t>
            </a:r>
          </a:p>
        </p:txBody>
      </p:sp>
    </p:spTree>
    <p:extLst>
      <p:ext uri="{BB962C8B-B14F-4D97-AF65-F5344CB8AC3E}">
        <p14:creationId xmlns:p14="http://schemas.microsoft.com/office/powerpoint/2010/main" val="4145019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98" y="1123837"/>
            <a:ext cx="3191069" cy="4601183"/>
          </a:xfrm>
        </p:spPr>
        <p:txBody>
          <a:bodyPr>
            <a:normAutofit/>
          </a:bodyPr>
          <a:lstStyle/>
          <a:p>
            <a:pPr algn="ctr"/>
            <a:r>
              <a:rPr lang="fr-FR" sz="2800" b="1" dirty="0" smtClean="0"/>
              <a:t>LA COMMUNICATION</a:t>
            </a:r>
            <a:endParaRPr lang="fr-FR" sz="28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155698"/>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6" name="ZoneTexte 5"/>
          <p:cNvSpPr txBox="1"/>
          <p:nvPr/>
        </p:nvSpPr>
        <p:spPr>
          <a:xfrm>
            <a:off x="3788228" y="492818"/>
            <a:ext cx="7847045" cy="5786199"/>
          </a:xfrm>
          <a:prstGeom prst="rect">
            <a:avLst/>
          </a:prstGeom>
          <a:noFill/>
        </p:spPr>
        <p:txBody>
          <a:bodyPr wrap="square" rtlCol="0">
            <a:spAutoFit/>
          </a:bodyPr>
          <a:lstStyle/>
          <a:p>
            <a:pPr algn="ctr"/>
            <a:r>
              <a:rPr lang="fr-FR" sz="2800" b="1" u="sng" dirty="0" smtClean="0">
                <a:solidFill>
                  <a:srgbClr val="00B0F0"/>
                </a:solidFill>
              </a:rPr>
              <a:t>LA COMMUNICATION</a:t>
            </a:r>
          </a:p>
          <a:p>
            <a:endParaRPr lang="fr-FR" b="1" dirty="0"/>
          </a:p>
          <a:p>
            <a:r>
              <a:rPr lang="fr-FR" b="1" dirty="0" smtClean="0">
                <a:solidFill>
                  <a:srgbClr val="00B0F0"/>
                </a:solidFill>
              </a:rPr>
              <a:t>GRAND PUBLIC </a:t>
            </a:r>
          </a:p>
          <a:p>
            <a:pPr marL="285750" indent="-285750">
              <a:buFontTx/>
              <a:buChar char="-"/>
            </a:pPr>
            <a:r>
              <a:rPr lang="fr-FR" b="1" dirty="0" smtClean="0"/>
              <a:t>Vidéos</a:t>
            </a:r>
          </a:p>
          <a:p>
            <a:pPr marL="285750" indent="-285750">
              <a:buFontTx/>
              <a:buChar char="-"/>
            </a:pPr>
            <a:r>
              <a:rPr lang="fr-FR" b="1" dirty="0" smtClean="0"/>
              <a:t>Sites institutionnels</a:t>
            </a:r>
          </a:p>
          <a:p>
            <a:pPr marL="285750" indent="-285750">
              <a:buFontTx/>
              <a:buChar char="-"/>
            </a:pPr>
            <a:r>
              <a:rPr lang="fr-FR" b="1" dirty="0" smtClean="0"/>
              <a:t>Conférence de presse gouvernement</a:t>
            </a:r>
          </a:p>
          <a:p>
            <a:endParaRPr lang="fr-FR" b="1" dirty="0" smtClean="0"/>
          </a:p>
          <a:p>
            <a:endParaRPr lang="fr-FR" b="1" dirty="0"/>
          </a:p>
          <a:p>
            <a:endParaRPr lang="fr-FR" b="1" dirty="0" smtClean="0"/>
          </a:p>
          <a:p>
            <a:r>
              <a:rPr lang="fr-FR" b="1" dirty="0">
                <a:solidFill>
                  <a:srgbClr val="00B0F0"/>
                </a:solidFill>
              </a:rPr>
              <a:t>Familles</a:t>
            </a:r>
          </a:p>
          <a:p>
            <a:pPr marL="285750" indent="-285750">
              <a:buFontTx/>
              <a:buChar char="-"/>
            </a:pPr>
            <a:r>
              <a:rPr lang="fr-FR" b="1" dirty="0" smtClean="0"/>
              <a:t>Messages ciblés par ONE et PRONOTE</a:t>
            </a:r>
          </a:p>
          <a:p>
            <a:pPr marL="285750" indent="-285750">
              <a:buFontTx/>
              <a:buChar char="-"/>
            </a:pPr>
            <a:r>
              <a:rPr lang="fr-FR" b="1" dirty="0" smtClean="0"/>
              <a:t>Documents (flyers) avec les explications liées aux protocoles</a:t>
            </a:r>
          </a:p>
          <a:p>
            <a:pPr marL="285750" indent="-285750">
              <a:buFontTx/>
              <a:buChar char="-"/>
            </a:pPr>
            <a:r>
              <a:rPr lang="fr-FR" b="1" dirty="0" smtClean="0"/>
              <a:t>Information au sein des établissements</a:t>
            </a:r>
          </a:p>
          <a:p>
            <a:pPr marL="285750" indent="-285750">
              <a:buFontTx/>
              <a:buChar char="-"/>
            </a:pPr>
            <a:r>
              <a:rPr lang="fr-FR" b="1" dirty="0" smtClean="0"/>
              <a:t>Numéros institutionnels :</a:t>
            </a:r>
          </a:p>
          <a:p>
            <a:r>
              <a:rPr lang="fr-FR" b="1" dirty="0" smtClean="0">
                <a:solidFill>
                  <a:srgbClr val="00B050"/>
                </a:solidFill>
              </a:rPr>
              <a:t>05 00 16</a:t>
            </a:r>
          </a:p>
          <a:p>
            <a:r>
              <a:rPr lang="fr-FR" b="1" dirty="0" smtClean="0"/>
              <a:t>Province sud </a:t>
            </a:r>
          </a:p>
          <a:p>
            <a:r>
              <a:rPr lang="fr-FR" b="1" dirty="0" smtClean="0"/>
              <a:t>Province nord</a:t>
            </a:r>
          </a:p>
          <a:p>
            <a:r>
              <a:rPr lang="fr-FR" b="1" dirty="0" smtClean="0"/>
              <a:t>Province des Iles</a:t>
            </a:r>
          </a:p>
          <a:p>
            <a:endParaRPr lang="fr-FR" b="1" dirty="0" smtClean="0"/>
          </a:p>
          <a:p>
            <a:endParaRPr lang="fr-FR" b="1" dirty="0"/>
          </a:p>
        </p:txBody>
      </p:sp>
    </p:spTree>
    <p:extLst>
      <p:ext uri="{BB962C8B-B14F-4D97-AF65-F5344CB8AC3E}">
        <p14:creationId xmlns:p14="http://schemas.microsoft.com/office/powerpoint/2010/main" val="3345648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98" y="1123837"/>
            <a:ext cx="3191069" cy="4601183"/>
          </a:xfrm>
        </p:spPr>
        <p:txBody>
          <a:bodyPr>
            <a:normAutofit/>
          </a:bodyPr>
          <a:lstStyle/>
          <a:p>
            <a:pPr algn="ctr"/>
            <a:r>
              <a:rPr lang="fr-FR" sz="2800" b="1" dirty="0" smtClean="0"/>
              <a:t>LA COMMUNICATION</a:t>
            </a:r>
            <a:endParaRPr lang="fr-FR" sz="28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155698"/>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3" name="Rectangle 2"/>
          <p:cNvSpPr/>
          <p:nvPr/>
        </p:nvSpPr>
        <p:spPr>
          <a:xfrm>
            <a:off x="3610948" y="675254"/>
            <a:ext cx="8052318" cy="4884222"/>
          </a:xfrm>
          <a:prstGeom prst="rect">
            <a:avLst/>
          </a:prstGeom>
        </p:spPr>
        <p:txBody>
          <a:bodyPr wrap="square">
            <a:spAutoFit/>
          </a:bodyPr>
          <a:lstStyle/>
          <a:p>
            <a:pPr marR="245745" algn="just">
              <a:lnSpc>
                <a:spcPct val="107000"/>
              </a:lnSpc>
              <a:spcAft>
                <a:spcPts val="0"/>
              </a:spcAft>
            </a:pPr>
            <a:r>
              <a:rPr lang="fr-FR" sz="1600" b="1" dirty="0">
                <a:solidFill>
                  <a:srgbClr val="00B0F0"/>
                </a:solidFill>
                <a:latin typeface="Calibri" panose="020F0502020204030204" pitchFamily="34" charset="0"/>
                <a:ea typeface="Calibri" panose="020F0502020204030204" pitchFamily="34" charset="0"/>
                <a:cs typeface="Calibri" panose="020F0502020204030204" pitchFamily="34" charset="0"/>
              </a:rPr>
              <a:t>Les </a:t>
            </a:r>
            <a:r>
              <a:rPr lang="fr-FR" sz="1600" b="1" dirty="0" smtClean="0">
                <a:solidFill>
                  <a:srgbClr val="00B0F0"/>
                </a:solidFill>
                <a:latin typeface="Calibri" panose="020F0502020204030204" pitchFamily="34" charset="0"/>
                <a:ea typeface="Calibri" panose="020F0502020204030204" pitchFamily="34" charset="0"/>
                <a:cs typeface="Calibri" panose="020F0502020204030204" pitchFamily="34" charset="0"/>
              </a:rPr>
              <a:t>parents</a:t>
            </a:r>
          </a:p>
          <a:p>
            <a:pPr marR="245745" algn="just">
              <a:lnSpc>
                <a:spcPct val="107000"/>
              </a:lnSpc>
              <a:spcAft>
                <a:spcPts val="0"/>
              </a:spcAft>
            </a:pPr>
            <a:endParaRPr lang="fr-FR" sz="16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400" dirty="0">
                <a:latin typeface="Calibri" panose="020F0502020204030204" pitchFamily="34" charset="0"/>
                <a:ea typeface="Calibri" panose="020F0502020204030204" pitchFamily="34" charset="0"/>
                <a:cs typeface="Calibri" panose="020F0502020204030204" pitchFamily="34" charset="0"/>
              </a:rPr>
              <a:t>Ils sont informés clairement (liste non exhaustive à compléter selon les conditions d’organisation)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400" dirty="0">
                <a:latin typeface="Calibri" panose="020F0502020204030204" pitchFamily="34" charset="0"/>
                <a:ea typeface="Calibri" panose="020F0502020204030204" pitchFamily="34" charset="0"/>
                <a:cs typeface="Calibri" panose="020F050202020403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des conditions de fonctionnement de l’école ou de l’établissement et de l’évolution des mesures prises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 leur rôle dans le respect des gestes barrières (explication à leur enfant, fourniture de mouchoirs en papier jetables, utilisation des poubelles, etc.)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 la surveillance d’éventuels symptômes chez leur enfant avant qu’il ne parte à l’école, au collège ou au lycée (la température doit être inférieure à 38°C)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 la nécessité de déclarer au directeur d’école et chef </a:t>
            </a:r>
            <a:r>
              <a:rPr lang="fr-FR" sz="1400" dirty="0" smtClean="0">
                <a:latin typeface="Calibri" panose="020F0502020204030204" pitchFamily="34" charset="0"/>
                <a:ea typeface="Calibri" panose="020F0502020204030204" pitchFamily="34" charset="0"/>
                <a:cs typeface="Calibri" panose="020F0502020204030204" pitchFamily="34" charset="0"/>
              </a:rPr>
              <a:t>d’établissement et le directeur d’internat </a:t>
            </a:r>
            <a:r>
              <a:rPr lang="fr-FR" sz="1400" dirty="0">
                <a:latin typeface="Calibri" panose="020F0502020204030204" pitchFamily="34" charset="0"/>
                <a:ea typeface="Calibri" panose="020F0502020204030204" pitchFamily="34" charset="0"/>
                <a:cs typeface="Calibri" panose="020F0502020204030204" pitchFamily="34" charset="0"/>
              </a:rPr>
              <a:t>la survenue d’un cas confirmé au sein du foyer en précisant si c’est l’élève qui est concerné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des moyens mis en œuvre en cas d’apparition de symptômes chez un élève ou un personnel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 la procédure lors de la survenue d’un cas, qu’il concerne son enfant ou un autre élève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des numéros de téléphone utiles pour obtenir des renseignements dans l’établissement et hors </a:t>
            </a:r>
            <a:r>
              <a:rPr lang="fr-FR" sz="1400" dirty="0" smtClean="0">
                <a:latin typeface="Calibri" panose="020F0502020204030204" pitchFamily="34" charset="0"/>
                <a:ea typeface="Calibri" panose="020F0502020204030204" pitchFamily="34" charset="0"/>
                <a:cs typeface="Calibri" panose="020F0502020204030204" pitchFamily="34" charset="0"/>
              </a:rPr>
              <a:t>établissement</a:t>
            </a:r>
          </a:p>
          <a:p>
            <a:pPr marL="342900" marR="245110" lvl="0" indent="-342900" algn="just">
              <a:lnSpc>
                <a:spcPct val="107000"/>
              </a:lnSpc>
              <a:spcAft>
                <a:spcPts val="300"/>
              </a:spcAft>
              <a:buFont typeface="Wingdings" panose="05000000000000000000" pitchFamily="2" charset="2"/>
              <a:buChar char=""/>
            </a:pPr>
            <a:r>
              <a:rPr lang="fr-FR" sz="1400" dirty="0" smtClean="0">
                <a:latin typeface="Calibri" panose="020F0502020204030204" pitchFamily="34" charset="0"/>
                <a:ea typeface="Calibri" panose="020F0502020204030204" pitchFamily="34" charset="0"/>
                <a:cs typeface="Calibri" panose="020F0502020204030204" pitchFamily="34" charset="0"/>
              </a:rPr>
              <a:t>des </a:t>
            </a:r>
            <a:r>
              <a:rPr lang="fr-FR" sz="1400" dirty="0">
                <a:latin typeface="Calibri" panose="020F0502020204030204" pitchFamily="34" charset="0"/>
                <a:ea typeface="Calibri" panose="020F0502020204030204" pitchFamily="34" charset="0"/>
                <a:cs typeface="Calibri" panose="020F0502020204030204" pitchFamily="34" charset="0"/>
              </a:rPr>
              <a:t>points et horaires d’accueil et de sortie des élèves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des horaires à respecter pour éviter les rassemblements aux temps d’accueil et de sortie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marR="245110" lvl="0" indent="-342900" algn="just">
              <a:lnSpc>
                <a:spcPct val="107000"/>
              </a:lnSpc>
              <a:spcAft>
                <a:spcPts val="300"/>
              </a:spcAft>
              <a:buFont typeface="Wingdings" panose="05000000000000000000" pitchFamily="2" charset="2"/>
              <a:buChar char=""/>
            </a:pPr>
            <a:r>
              <a:rPr lang="fr-FR" sz="1400" dirty="0">
                <a:latin typeface="Calibri" panose="020F0502020204030204" pitchFamily="34" charset="0"/>
                <a:ea typeface="Calibri" panose="020F0502020204030204" pitchFamily="34" charset="0"/>
                <a:cs typeface="Calibri" panose="020F0502020204030204" pitchFamily="34" charset="0"/>
              </a:rPr>
              <a:t>de l’organisation de la demi-pension.</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64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98" y="1123837"/>
            <a:ext cx="3191069" cy="4601183"/>
          </a:xfrm>
        </p:spPr>
        <p:txBody>
          <a:bodyPr>
            <a:normAutofit/>
          </a:bodyPr>
          <a:lstStyle/>
          <a:p>
            <a:pPr algn="ctr"/>
            <a:r>
              <a:rPr lang="fr-FR" sz="2800" b="1" dirty="0" smtClean="0"/>
              <a:t>LA COMMUNICATION</a:t>
            </a:r>
            <a:endParaRPr lang="fr-FR" sz="28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155698"/>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7" name="Zone de texte 34"/>
          <p:cNvSpPr txBox="1"/>
          <p:nvPr/>
        </p:nvSpPr>
        <p:spPr>
          <a:xfrm>
            <a:off x="3516181" y="755781"/>
            <a:ext cx="8175076" cy="5318448"/>
          </a:xfrm>
          <a:prstGeom prst="rect">
            <a:avLst/>
          </a:prstGeom>
          <a:solidFill>
            <a:srgbClr val="BEDBF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marR="245745" algn="just">
              <a:lnSpc>
                <a:spcPct val="107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600" b="1" dirty="0">
                <a:solidFill>
                  <a:srgbClr val="C55911"/>
                </a:solidFill>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600" b="1" cap="all" dirty="0" smtClean="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formation</a:t>
            </a:r>
            <a:r>
              <a:rPr lang="fr-FR" sz="1600" b="1" cap="all"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 information, communication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600" dirty="0">
                <a:effectLst/>
                <a:latin typeface="CIDFont+F1"/>
                <a:ea typeface="Calibri" panose="020F0502020204030204" pitchFamily="34" charset="0"/>
                <a:cs typeface="CIDFont+F1"/>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R="245110" algn="just">
              <a:lnSpc>
                <a:spcPct val="107000"/>
              </a:lnSpc>
              <a:spcAft>
                <a:spcPts val="0"/>
              </a:spcAft>
            </a:pPr>
            <a:endParaRPr lang="fr-FR" sz="1600" dirty="0">
              <a:latin typeface="Calibri" panose="020F0502020204030204" pitchFamily="34" charset="0"/>
              <a:ea typeface="Calibri" panose="020F0502020204030204" pitchFamily="34" charset="0"/>
              <a:cs typeface="Calibri" panose="020F0502020204030204" pitchFamily="34" charset="0"/>
            </a:endParaRPr>
          </a:p>
          <a:p>
            <a:r>
              <a:rPr lang="fr-FR" sz="1600" b="1" dirty="0">
                <a:solidFill>
                  <a:srgbClr val="00B0F0"/>
                </a:solidFill>
              </a:rPr>
              <a:t>Professionnels</a:t>
            </a:r>
          </a:p>
          <a:p>
            <a:r>
              <a:rPr lang="fr-FR" sz="1600" b="1" dirty="0"/>
              <a:t>Réunions </a:t>
            </a:r>
            <a:r>
              <a:rPr lang="fr-FR" sz="1600" b="1" dirty="0" smtClean="0"/>
              <a:t>employeurs</a:t>
            </a:r>
          </a:p>
          <a:p>
            <a:r>
              <a:rPr lang="fr-FR" sz="1600" b="1" dirty="0" smtClean="0"/>
              <a:t>Réunions internes</a:t>
            </a:r>
            <a:endParaRPr lang="fr-FR" sz="1600" b="1" dirty="0"/>
          </a:p>
          <a:p>
            <a:r>
              <a:rPr lang="fr-FR" sz="1600" b="1" dirty="0"/>
              <a:t>Outil de veille sanitaire</a:t>
            </a:r>
          </a:p>
          <a:p>
            <a:pPr marR="245745" algn="just">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Le personnel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Le personnel de direction, les professeurs ainsi que tous les autres personnels sont formés aux gestes barrières, aux règles de distanciation physique et au port du masque pour eux-mêmes et pour les élèves dont ils ont la charge le cas échéant. Tous ces personnels, soutenus par les infirmiers, les assistants de service social, les psychologues de l’éducation mettent en place des actions éducatives adaptée à l’âge des élèves sur les gestes d’hygiène à adopter. </a:t>
            </a:r>
            <a:r>
              <a:rPr lang="fr-FR" sz="1600" dirty="0" smtClean="0">
                <a:effectLst/>
                <a:latin typeface="Calibri" panose="020F0502020204030204" pitchFamily="34" charset="0"/>
                <a:ea typeface="Calibri" panose="020F0502020204030204" pitchFamily="34" charset="0"/>
                <a:cs typeface="Calibri" panose="020F0502020204030204" pitchFamily="34" charset="0"/>
              </a:rPr>
              <a:t>Le personnel aura une attention particulière concernant la prise en compte de la santé mentale de l’enfant (détresse psychologique, anxiété, vécu du confinement).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R="245745" algn="just">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983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L’ORGANISATION</a:t>
            </a:r>
            <a:br>
              <a:rPr lang="fr-FR" sz="3000" b="1" dirty="0" smtClean="0"/>
            </a:br>
            <a:r>
              <a:rPr lang="fr-FR" sz="3000" b="1" dirty="0" smtClean="0"/>
              <a:t>DE </a:t>
            </a:r>
            <a:br>
              <a:rPr lang="fr-FR" sz="3000" b="1" dirty="0" smtClean="0"/>
            </a:br>
            <a:r>
              <a:rPr lang="fr-FR" sz="3000" b="1" dirty="0" smtClean="0"/>
              <a:t>LA RENTRÉE</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9" name="ZoneTexte 8"/>
          <p:cNvSpPr txBox="1"/>
          <p:nvPr/>
        </p:nvSpPr>
        <p:spPr>
          <a:xfrm>
            <a:off x="4058816" y="251927"/>
            <a:ext cx="7091266" cy="369332"/>
          </a:xfrm>
          <a:prstGeom prst="rect">
            <a:avLst/>
          </a:prstGeom>
          <a:noFill/>
          <a:ln>
            <a:solidFill>
              <a:schemeClr val="tx1"/>
            </a:solidFill>
          </a:ln>
        </p:spPr>
        <p:txBody>
          <a:bodyPr wrap="square" rtlCol="0">
            <a:spAutoFit/>
          </a:bodyPr>
          <a:lstStyle/>
          <a:p>
            <a:pPr algn="ctr"/>
            <a:r>
              <a:rPr lang="fr-FR" b="1" dirty="0" smtClean="0"/>
              <a:t>A PARTIR DE LA DATE DE FIN DU CONFINEMENT</a:t>
            </a:r>
            <a:endParaRPr lang="fr-FR" b="1" dirty="0"/>
          </a:p>
        </p:txBody>
      </p:sp>
      <p:graphicFrame>
        <p:nvGraphicFramePr>
          <p:cNvPr id="7" name="Tableau 6"/>
          <p:cNvGraphicFramePr>
            <a:graphicFrameLocks noGrp="1"/>
          </p:cNvGraphicFramePr>
          <p:nvPr>
            <p:extLst>
              <p:ext uri="{D42A27DB-BD31-4B8C-83A1-F6EECF244321}">
                <p14:modId xmlns:p14="http://schemas.microsoft.com/office/powerpoint/2010/main" val="3992178622"/>
              </p:ext>
            </p:extLst>
          </p:nvPr>
        </p:nvGraphicFramePr>
        <p:xfrm>
          <a:off x="3899678" y="1275932"/>
          <a:ext cx="3389084" cy="1828800"/>
        </p:xfrm>
        <a:graphic>
          <a:graphicData uri="http://schemas.openxmlformats.org/drawingml/2006/table">
            <a:tbl>
              <a:tblPr firstRow="1" bandRow="1">
                <a:tableStyleId>{5C22544A-7EE6-4342-B048-85BDC9FD1C3A}</a:tableStyleId>
              </a:tblPr>
              <a:tblGrid>
                <a:gridCol w="607007"/>
                <a:gridCol w="1436914"/>
                <a:gridCol w="653143"/>
                <a:gridCol w="692020"/>
              </a:tblGrid>
              <a:tr h="364208">
                <a:tc gridSpan="4">
                  <a:txBody>
                    <a:bodyPr/>
                    <a:lstStyle/>
                    <a:p>
                      <a:pPr algn="ctr"/>
                      <a:r>
                        <a:rPr lang="fr-FR" dirty="0" smtClean="0"/>
                        <a:t>Maternelle </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64208">
                <a:tc>
                  <a:txBody>
                    <a:bodyPr/>
                    <a:lstStyle/>
                    <a:p>
                      <a:endParaRPr lang="fr-FR"/>
                    </a:p>
                  </a:txBody>
                  <a:tcPr/>
                </a:tc>
                <a:tc>
                  <a:txBody>
                    <a:bodyPr/>
                    <a:lstStyle/>
                    <a:p>
                      <a:pPr algn="ctr"/>
                      <a:r>
                        <a:rPr lang="fr-FR" dirty="0" smtClean="0"/>
                        <a:t>M</a:t>
                      </a:r>
                      <a:endParaRPr lang="fr-FR" dirty="0"/>
                    </a:p>
                  </a:txBody>
                  <a:tcPr/>
                </a:tc>
                <a:tc>
                  <a:txBody>
                    <a:bodyPr/>
                    <a:lstStyle/>
                    <a:p>
                      <a:pPr algn="ctr"/>
                      <a:r>
                        <a:rPr lang="fr-FR" dirty="0" smtClean="0"/>
                        <a:t>J</a:t>
                      </a:r>
                      <a:endParaRPr lang="fr-FR" dirty="0"/>
                    </a:p>
                  </a:txBody>
                  <a:tcPr/>
                </a:tc>
                <a:tc>
                  <a:txBody>
                    <a:bodyPr/>
                    <a:lstStyle/>
                    <a:p>
                      <a:pPr algn="ctr"/>
                      <a:r>
                        <a:rPr lang="fr-FR" dirty="0" smtClean="0"/>
                        <a:t>V</a:t>
                      </a:r>
                      <a:endParaRPr lang="fr-FR" dirty="0"/>
                    </a:p>
                  </a:txBody>
                  <a:tcPr/>
                </a:tc>
              </a:tr>
              <a:tr h="364208">
                <a:tc>
                  <a:txBody>
                    <a:bodyPr/>
                    <a:lstStyle/>
                    <a:p>
                      <a:r>
                        <a:rPr lang="fr-FR" dirty="0" smtClean="0"/>
                        <a:t>PS </a:t>
                      </a:r>
                      <a:endParaRPr lang="fr-FR" dirty="0"/>
                    </a:p>
                  </a:txBody>
                  <a:tcPr/>
                </a:tc>
                <a:tc>
                  <a:txBody>
                    <a:bodyPr/>
                    <a:lstStyle/>
                    <a:p>
                      <a:r>
                        <a:rPr lang="fr-FR" sz="1600" dirty="0" smtClean="0"/>
                        <a:t>SP</a:t>
                      </a:r>
                      <a:endParaRPr lang="fr-FR" sz="1600" dirty="0"/>
                    </a:p>
                  </a:txBody>
                  <a:tcPr/>
                </a:tc>
                <a:tc>
                  <a:txBody>
                    <a:bodyPr/>
                    <a:lstStyle/>
                    <a:p>
                      <a:r>
                        <a:rPr lang="fr-FR" sz="1600" dirty="0" smtClean="0"/>
                        <a:t>SM</a:t>
                      </a:r>
                      <a:endParaRPr lang="fr-FR" sz="1600" dirty="0"/>
                    </a:p>
                  </a:txBody>
                  <a:tcPr/>
                </a:tc>
                <a:tc>
                  <a:txBody>
                    <a:bodyPr/>
                    <a:lstStyle/>
                    <a:p>
                      <a:r>
                        <a:rPr lang="fr-FR" sz="1600" dirty="0" smtClean="0"/>
                        <a:t>SG</a:t>
                      </a:r>
                      <a:endParaRPr lang="fr-FR" sz="1600" dirty="0"/>
                    </a:p>
                  </a:txBody>
                  <a:tcPr/>
                </a:tc>
              </a:tr>
              <a:tr h="364208">
                <a:tc>
                  <a:txBody>
                    <a:bodyPr/>
                    <a:lstStyle/>
                    <a:p>
                      <a:r>
                        <a:rPr lang="fr-FR" dirty="0" smtClean="0"/>
                        <a:t>PN</a:t>
                      </a:r>
                      <a:endParaRPr lang="fr-FR" dirty="0"/>
                    </a:p>
                  </a:txBody>
                  <a:tcPr/>
                </a:tc>
                <a:tc>
                  <a:txBody>
                    <a:bodyPr/>
                    <a:lstStyle/>
                    <a:p>
                      <a:r>
                        <a:rPr lang="fr-FR" sz="1600" dirty="0" smtClean="0"/>
                        <a:t>SP / SM/ SG</a:t>
                      </a:r>
                      <a:endParaRPr lang="fr-FR" sz="1600" dirty="0"/>
                    </a:p>
                  </a:txBody>
                  <a:tcPr/>
                </a:tc>
                <a:tc>
                  <a:txBody>
                    <a:bodyPr/>
                    <a:lstStyle/>
                    <a:p>
                      <a:endParaRPr lang="fr-FR" sz="1600" dirty="0"/>
                    </a:p>
                  </a:txBody>
                  <a:tcPr/>
                </a:tc>
                <a:tc>
                  <a:txBody>
                    <a:bodyPr/>
                    <a:lstStyle/>
                    <a:p>
                      <a:endParaRPr lang="fr-FR" sz="1600" dirty="0"/>
                    </a:p>
                  </a:txBody>
                  <a:tcPr/>
                </a:tc>
              </a:tr>
              <a:tr h="364208">
                <a:tc>
                  <a:txBody>
                    <a:bodyPr/>
                    <a:lstStyle/>
                    <a:p>
                      <a:r>
                        <a:rPr lang="fr-FR" dirty="0" smtClean="0"/>
                        <a:t>PIL </a:t>
                      </a:r>
                      <a:endParaRPr lang="fr-FR" dirty="0"/>
                    </a:p>
                  </a:txBody>
                  <a:tcPr/>
                </a:tc>
                <a:tc>
                  <a:txBody>
                    <a:bodyPr/>
                    <a:lstStyle/>
                    <a:p>
                      <a:endParaRPr lang="fr-FR" sz="1600" dirty="0"/>
                    </a:p>
                  </a:txBody>
                  <a:tcPr/>
                </a:tc>
                <a:tc>
                  <a:txBody>
                    <a:bodyPr/>
                    <a:lstStyle/>
                    <a:p>
                      <a:endParaRPr lang="fr-FR" sz="1600" dirty="0"/>
                    </a:p>
                  </a:txBody>
                  <a:tcPr/>
                </a:tc>
                <a:tc>
                  <a:txBody>
                    <a:bodyPr/>
                    <a:lstStyle/>
                    <a:p>
                      <a:endParaRPr lang="fr-FR" sz="1600" dirty="0"/>
                    </a:p>
                  </a:txBody>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725038296"/>
              </p:ext>
            </p:extLst>
          </p:nvPr>
        </p:nvGraphicFramePr>
        <p:xfrm>
          <a:off x="7772400" y="1269338"/>
          <a:ext cx="3777343" cy="1828800"/>
        </p:xfrm>
        <a:graphic>
          <a:graphicData uri="http://schemas.openxmlformats.org/drawingml/2006/table">
            <a:tbl>
              <a:tblPr firstRow="1" bandRow="1">
                <a:tableStyleId>{5C22544A-7EE6-4342-B048-85BDC9FD1C3A}</a:tableStyleId>
              </a:tblPr>
              <a:tblGrid>
                <a:gridCol w="511629"/>
                <a:gridCol w="838200"/>
                <a:gridCol w="1255574"/>
                <a:gridCol w="1171940"/>
              </a:tblGrid>
              <a:tr h="364208">
                <a:tc gridSpan="4">
                  <a:txBody>
                    <a:bodyPr/>
                    <a:lstStyle/>
                    <a:p>
                      <a:pPr algn="ctr"/>
                      <a:r>
                        <a:rPr lang="fr-FR" dirty="0" smtClean="0"/>
                        <a:t>Elémentaire </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64208">
                <a:tc>
                  <a:txBody>
                    <a:bodyPr/>
                    <a:lstStyle/>
                    <a:p>
                      <a:endParaRPr lang="fr-FR"/>
                    </a:p>
                  </a:txBody>
                  <a:tcPr/>
                </a:tc>
                <a:tc>
                  <a:txBody>
                    <a:bodyPr/>
                    <a:lstStyle/>
                    <a:p>
                      <a:pPr algn="ctr"/>
                      <a:r>
                        <a:rPr lang="fr-FR" dirty="0" smtClean="0"/>
                        <a:t>M</a:t>
                      </a:r>
                      <a:endParaRPr lang="fr-FR" dirty="0"/>
                    </a:p>
                  </a:txBody>
                  <a:tcPr/>
                </a:tc>
                <a:tc>
                  <a:txBody>
                    <a:bodyPr/>
                    <a:lstStyle/>
                    <a:p>
                      <a:pPr algn="ctr"/>
                      <a:r>
                        <a:rPr lang="fr-FR" dirty="0" smtClean="0"/>
                        <a:t>J</a:t>
                      </a:r>
                      <a:endParaRPr lang="fr-FR" dirty="0"/>
                    </a:p>
                  </a:txBody>
                  <a:tcPr/>
                </a:tc>
                <a:tc>
                  <a:txBody>
                    <a:bodyPr/>
                    <a:lstStyle/>
                    <a:p>
                      <a:pPr algn="ctr"/>
                      <a:r>
                        <a:rPr lang="fr-FR" dirty="0" smtClean="0"/>
                        <a:t>V</a:t>
                      </a:r>
                      <a:endParaRPr lang="fr-FR" dirty="0"/>
                    </a:p>
                  </a:txBody>
                  <a:tcPr/>
                </a:tc>
              </a:tr>
              <a:tr h="364208">
                <a:tc>
                  <a:txBody>
                    <a:bodyPr/>
                    <a:lstStyle/>
                    <a:p>
                      <a:r>
                        <a:rPr lang="fr-FR" dirty="0" smtClean="0"/>
                        <a:t>PS </a:t>
                      </a:r>
                      <a:endParaRPr lang="fr-FR" dirty="0"/>
                    </a:p>
                  </a:txBody>
                  <a:tcPr/>
                </a:tc>
                <a:tc>
                  <a:txBody>
                    <a:bodyPr/>
                    <a:lstStyle/>
                    <a:p>
                      <a:r>
                        <a:rPr lang="fr-FR" sz="1600" dirty="0" smtClean="0"/>
                        <a:t>CP/CE1</a:t>
                      </a:r>
                      <a:endParaRPr lang="fr-FR" sz="1600" dirty="0"/>
                    </a:p>
                  </a:txBody>
                  <a:tcPr/>
                </a:tc>
                <a:tc>
                  <a:txBody>
                    <a:bodyPr/>
                    <a:lstStyle/>
                    <a:p>
                      <a:r>
                        <a:rPr lang="fr-FR" sz="1600" b="0" dirty="0" smtClean="0"/>
                        <a:t>CE2</a:t>
                      </a:r>
                      <a:endParaRPr lang="fr-FR" sz="1600" b="0" dirty="0"/>
                    </a:p>
                  </a:txBody>
                  <a:tcPr/>
                </a:tc>
                <a:tc>
                  <a:txBody>
                    <a:bodyPr/>
                    <a:lstStyle/>
                    <a:p>
                      <a:r>
                        <a:rPr lang="fr-FR" sz="1600" dirty="0" smtClean="0"/>
                        <a:t>Cm1 / CM2</a:t>
                      </a:r>
                      <a:endParaRPr lang="fr-FR" sz="1600" dirty="0"/>
                    </a:p>
                  </a:txBody>
                  <a:tcPr/>
                </a:tc>
              </a:tr>
              <a:tr h="364208">
                <a:tc>
                  <a:txBody>
                    <a:bodyPr/>
                    <a:lstStyle/>
                    <a:p>
                      <a:r>
                        <a:rPr lang="fr-FR" dirty="0" smtClean="0"/>
                        <a:t>PN </a:t>
                      </a:r>
                      <a:endParaRPr lang="fr-FR" dirty="0"/>
                    </a:p>
                  </a:txBody>
                  <a:tcPr/>
                </a:tc>
                <a:tc>
                  <a:txBody>
                    <a:bodyPr/>
                    <a:lstStyle/>
                    <a:p>
                      <a:r>
                        <a:rPr lang="fr-FR" sz="1600" dirty="0" smtClean="0"/>
                        <a:t>CP</a:t>
                      </a:r>
                      <a:endParaRPr lang="fr-FR" sz="1600" dirty="0"/>
                    </a:p>
                  </a:txBody>
                  <a:tcPr/>
                </a:tc>
                <a:tc>
                  <a:txBody>
                    <a:bodyPr/>
                    <a:lstStyle/>
                    <a:p>
                      <a:r>
                        <a:rPr lang="fr-FR" sz="1600" b="0" dirty="0" smtClean="0"/>
                        <a:t>CE1 au CM2</a:t>
                      </a:r>
                      <a:endParaRPr lang="fr-FR" sz="1600" b="0" dirty="0"/>
                    </a:p>
                  </a:txBody>
                  <a:tcPr/>
                </a:tc>
                <a:tc>
                  <a:txBody>
                    <a:bodyPr/>
                    <a:lstStyle/>
                    <a:p>
                      <a:endParaRPr lang="fr-FR" dirty="0"/>
                    </a:p>
                  </a:txBody>
                  <a:tcPr/>
                </a:tc>
              </a:tr>
              <a:tr h="364208">
                <a:tc>
                  <a:txBody>
                    <a:bodyPr/>
                    <a:lstStyle/>
                    <a:p>
                      <a:r>
                        <a:rPr lang="fr-FR" dirty="0" smtClean="0"/>
                        <a:t>PIL </a:t>
                      </a:r>
                      <a:endParaRPr lang="fr-FR" dirty="0"/>
                    </a:p>
                  </a:txBody>
                  <a:tcPr/>
                </a:tc>
                <a:tc>
                  <a:txBody>
                    <a:bodyPr/>
                    <a:lstStyle/>
                    <a:p>
                      <a:endParaRPr lang="fr-FR" sz="1600" dirty="0"/>
                    </a:p>
                  </a:txBody>
                  <a:tcPr/>
                </a:tc>
                <a:tc>
                  <a:txBody>
                    <a:bodyPr/>
                    <a:lstStyle/>
                    <a:p>
                      <a:endParaRPr lang="fr-FR" sz="1600" b="0" dirty="0"/>
                    </a:p>
                  </a:txBody>
                  <a:tcPr/>
                </a:tc>
                <a:tc>
                  <a:txBody>
                    <a:bodyPr/>
                    <a:lstStyle/>
                    <a:p>
                      <a:endParaRPr lang="fr-FR" dirty="0"/>
                    </a:p>
                  </a:txBody>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492289111"/>
              </p:ext>
            </p:extLst>
          </p:nvPr>
        </p:nvGraphicFramePr>
        <p:xfrm>
          <a:off x="5151535" y="3555336"/>
          <a:ext cx="4166636" cy="1828800"/>
        </p:xfrm>
        <a:graphic>
          <a:graphicData uri="http://schemas.openxmlformats.org/drawingml/2006/table">
            <a:tbl>
              <a:tblPr firstRow="1" bandRow="1">
                <a:tableStyleId>{5C22544A-7EE6-4342-B048-85BDC9FD1C3A}</a:tableStyleId>
              </a:tblPr>
              <a:tblGrid>
                <a:gridCol w="1162179"/>
                <a:gridCol w="979715"/>
                <a:gridCol w="1012371"/>
                <a:gridCol w="1012371"/>
              </a:tblGrid>
              <a:tr h="364208">
                <a:tc gridSpan="4">
                  <a:txBody>
                    <a:bodyPr/>
                    <a:lstStyle/>
                    <a:p>
                      <a:pPr algn="ctr"/>
                      <a:r>
                        <a:rPr lang="fr-FR" dirty="0" smtClean="0"/>
                        <a:t>Secondaire </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64208">
                <a:tc>
                  <a:txBody>
                    <a:bodyPr/>
                    <a:lstStyle/>
                    <a:p>
                      <a:endParaRPr lang="fr-FR"/>
                    </a:p>
                  </a:txBody>
                  <a:tcPr/>
                </a:tc>
                <a:tc>
                  <a:txBody>
                    <a:bodyPr/>
                    <a:lstStyle/>
                    <a:p>
                      <a:pPr algn="ctr"/>
                      <a:r>
                        <a:rPr lang="fr-FR" dirty="0" smtClean="0"/>
                        <a:t>M</a:t>
                      </a:r>
                      <a:endParaRPr lang="fr-FR" dirty="0"/>
                    </a:p>
                  </a:txBody>
                  <a:tcPr/>
                </a:tc>
                <a:tc>
                  <a:txBody>
                    <a:bodyPr/>
                    <a:lstStyle/>
                    <a:p>
                      <a:pPr algn="ctr"/>
                      <a:r>
                        <a:rPr lang="fr-FR" dirty="0" smtClean="0"/>
                        <a:t>J</a:t>
                      </a:r>
                      <a:endParaRPr lang="fr-FR" dirty="0"/>
                    </a:p>
                  </a:txBody>
                  <a:tcPr/>
                </a:tc>
                <a:tc>
                  <a:txBody>
                    <a:bodyPr/>
                    <a:lstStyle/>
                    <a:p>
                      <a:pPr algn="ctr"/>
                      <a:r>
                        <a:rPr lang="fr-FR" dirty="0" smtClean="0"/>
                        <a:t>V</a:t>
                      </a:r>
                      <a:endParaRPr lang="fr-FR" dirty="0"/>
                    </a:p>
                  </a:txBody>
                  <a:tcPr/>
                </a:tc>
              </a:tr>
              <a:tr h="364208">
                <a:tc>
                  <a:txBody>
                    <a:bodyPr/>
                    <a:lstStyle/>
                    <a:p>
                      <a:r>
                        <a:rPr lang="fr-FR" dirty="0" smtClean="0"/>
                        <a:t>Internats </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364208">
                <a:tc>
                  <a:txBody>
                    <a:bodyPr/>
                    <a:lstStyle/>
                    <a:p>
                      <a:r>
                        <a:rPr lang="fr-FR" dirty="0" smtClean="0"/>
                        <a:t>Collèges </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364208">
                <a:tc>
                  <a:txBody>
                    <a:bodyPr/>
                    <a:lstStyle/>
                    <a:p>
                      <a:r>
                        <a:rPr lang="fr-FR" dirty="0" smtClean="0"/>
                        <a:t>Lycées </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5659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conditions</a:t>
            </a:r>
            <a:br>
              <a:rPr lang="fr-FR" dirty="0" smtClean="0"/>
            </a:br>
            <a:r>
              <a:rPr lang="fr-FR" dirty="0" smtClean="0"/>
              <a:t>sanitaires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2"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6" name="ZoneTexte 5"/>
          <p:cNvSpPr txBox="1"/>
          <p:nvPr/>
        </p:nvSpPr>
        <p:spPr>
          <a:xfrm>
            <a:off x="3704252" y="336164"/>
            <a:ext cx="7847045" cy="6001643"/>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smtClean="0">
                <a:solidFill>
                  <a:srgbClr val="00B0F0"/>
                </a:solidFill>
              </a:rPr>
              <a:t>LES CONDITIONS SANITAIRES</a:t>
            </a:r>
          </a:p>
          <a:p>
            <a:r>
              <a:rPr lang="fr-FR" sz="1600" dirty="0" smtClean="0"/>
              <a:t>Circulation active du variant Delta</a:t>
            </a:r>
          </a:p>
          <a:p>
            <a:r>
              <a:rPr lang="fr-FR" sz="1600" dirty="0" smtClean="0"/>
              <a:t>VACCINATION GLOBALE : 35,6 % population vaccinable</a:t>
            </a:r>
          </a:p>
          <a:p>
            <a:r>
              <a:rPr lang="fr-FR" sz="1600" dirty="0" smtClean="0"/>
              <a:t>VACCINATION DES 12/16 ans : 36% 1 dose, 12% 2 doses</a:t>
            </a:r>
          </a:p>
          <a:p>
            <a:r>
              <a:rPr lang="fr-FR" sz="1600" dirty="0" smtClean="0"/>
              <a:t>Les enfants peuvent être contagieux et infectés (80% de formes asymptomatiques)</a:t>
            </a:r>
          </a:p>
          <a:p>
            <a:r>
              <a:rPr lang="fr-FR" sz="1600" b="1" u="sng" dirty="0" smtClean="0"/>
              <a:t>Alerte en NC </a:t>
            </a:r>
            <a:r>
              <a:rPr lang="fr-FR" sz="1600" b="1" dirty="0" smtClean="0"/>
              <a:t>: l’obésité est un facteur aggravant en NC</a:t>
            </a:r>
          </a:p>
          <a:p>
            <a:endParaRPr lang="fr-FR" sz="1600" dirty="0"/>
          </a:p>
          <a:p>
            <a:pPr marL="285750" indent="-285750">
              <a:buFont typeface="Wingdings" panose="05000000000000000000" pitchFamily="2" charset="2"/>
              <a:buChar char="ü"/>
            </a:pPr>
            <a:r>
              <a:rPr lang="fr-FR" sz="1600" b="1" dirty="0" smtClean="0">
                <a:solidFill>
                  <a:srgbClr val="00B0F0"/>
                </a:solidFill>
              </a:rPr>
              <a:t>LES TESTS</a:t>
            </a:r>
          </a:p>
          <a:p>
            <a:r>
              <a:rPr lang="fr-FR" sz="1600" b="1" dirty="0" smtClean="0"/>
              <a:t>Le dépistage </a:t>
            </a:r>
            <a:r>
              <a:rPr lang="fr-FR" sz="1600" dirty="0" smtClean="0"/>
              <a:t>est un élément essentiel de la stratégie sanitaire. </a:t>
            </a:r>
          </a:p>
          <a:p>
            <a:r>
              <a:rPr lang="fr-FR" sz="1600" dirty="0" smtClean="0"/>
              <a:t>Des </a:t>
            </a:r>
            <a:r>
              <a:rPr lang="fr-FR" sz="1600" dirty="0" err="1" smtClean="0"/>
              <a:t>auto-tests</a:t>
            </a:r>
            <a:r>
              <a:rPr lang="fr-FR" sz="1600" dirty="0" smtClean="0"/>
              <a:t> seront disponibles pour le secteur scolaire et seront mis à disposition gratuitement (stock ETAT).</a:t>
            </a:r>
          </a:p>
          <a:p>
            <a:r>
              <a:rPr lang="fr-FR" sz="1600" dirty="0" smtClean="0"/>
              <a:t> </a:t>
            </a:r>
          </a:p>
          <a:p>
            <a:endParaRPr lang="fr-FR" sz="1600" dirty="0"/>
          </a:p>
          <a:p>
            <a:endParaRPr lang="fr-FR" sz="1600" dirty="0" smtClean="0"/>
          </a:p>
          <a:p>
            <a:endParaRPr lang="fr-FR" sz="1600" b="1" dirty="0">
              <a:solidFill>
                <a:srgbClr val="00B0F0"/>
              </a:solidFill>
            </a:endParaRPr>
          </a:p>
          <a:p>
            <a:endParaRPr lang="fr-FR" sz="1600" b="1" dirty="0" smtClean="0">
              <a:solidFill>
                <a:srgbClr val="00B0F0"/>
              </a:solidFill>
            </a:endParaRPr>
          </a:p>
          <a:p>
            <a:endParaRPr lang="fr-FR" sz="1600" b="1" dirty="0">
              <a:solidFill>
                <a:srgbClr val="00B0F0"/>
              </a:solidFill>
            </a:endParaRPr>
          </a:p>
          <a:p>
            <a:pPr marL="285750" indent="-285750">
              <a:buFont typeface="Wingdings" panose="05000000000000000000" pitchFamily="2" charset="2"/>
              <a:buChar char="ü"/>
            </a:pPr>
            <a:r>
              <a:rPr lang="fr-FR" sz="1600" b="1" dirty="0" smtClean="0">
                <a:solidFill>
                  <a:srgbClr val="00B0F0"/>
                </a:solidFill>
              </a:rPr>
              <a:t>La </a:t>
            </a:r>
            <a:r>
              <a:rPr lang="fr-FR" sz="1600" b="1" dirty="0">
                <a:solidFill>
                  <a:srgbClr val="00B0F0"/>
                </a:solidFill>
              </a:rPr>
              <a:t>vaccination</a:t>
            </a:r>
          </a:p>
          <a:p>
            <a:r>
              <a:rPr lang="fr-FR" sz="1600" b="1" dirty="0" smtClean="0"/>
              <a:t>La vaccination complète des adultes au sein des établissements scolaires est la condition :</a:t>
            </a:r>
          </a:p>
          <a:p>
            <a:pPr marL="285750" indent="-285750">
              <a:buFontTx/>
              <a:buChar char="-"/>
            </a:pPr>
            <a:r>
              <a:rPr lang="fr-FR" sz="1600" b="1" dirty="0" smtClean="0"/>
              <a:t>De leur protection / De la protection des élèves</a:t>
            </a:r>
          </a:p>
          <a:p>
            <a:pPr marL="285750" indent="-285750">
              <a:buFontTx/>
              <a:buChar char="-"/>
            </a:pPr>
            <a:r>
              <a:rPr lang="fr-FR" sz="1600" b="1" dirty="0" smtClean="0"/>
              <a:t>De la continuité du service public</a:t>
            </a:r>
          </a:p>
          <a:p>
            <a:r>
              <a:rPr lang="fr-FR" sz="1600" b="1" dirty="0" smtClean="0"/>
              <a:t>Des opérations spécifiques de vaccination des jeunes et des agents devront être organisées.</a:t>
            </a:r>
          </a:p>
        </p:txBody>
      </p:sp>
      <p:sp>
        <p:nvSpPr>
          <p:cNvPr id="7" name="Rectangle 6"/>
          <p:cNvSpPr/>
          <p:nvPr/>
        </p:nvSpPr>
        <p:spPr>
          <a:xfrm>
            <a:off x="3469988" y="3205949"/>
            <a:ext cx="8315569" cy="1269322"/>
          </a:xfrm>
          <a:prstGeom prst="rect">
            <a:avLst/>
          </a:prstGeom>
          <a:solidFill>
            <a:schemeClr val="accent5">
              <a:lumMod val="20000"/>
              <a:lumOff val="80000"/>
            </a:schemeClr>
          </a:solidFill>
        </p:spPr>
        <p:txBody>
          <a:bodyPr wrap="square">
            <a:spAutoFit/>
          </a:bodyPr>
          <a:lstStyle/>
          <a:p>
            <a:pPr algn="just">
              <a:lnSpc>
                <a:spcPct val="107000"/>
              </a:lnSpc>
              <a:spcAft>
                <a:spcPts val="0"/>
              </a:spcAft>
            </a:pPr>
            <a:r>
              <a:rPr lang="fr-FR" sz="12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Un dispositif de dépistage massif sera proposé aux élèves de la maternelle jusqu’en classe de 5ème (inclus) dès la rentrée post confinement</a:t>
            </a:r>
            <a:r>
              <a:rPr lang="fr-FR" sz="1200" i="1"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fr-FR" sz="1200" b="1" i="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Selon les stocks disponibles</a:t>
            </a:r>
            <a:r>
              <a:rPr lang="fr-FR" sz="1200" i="1" dirty="0" smtClean="0">
                <a:latin typeface="Calibri" panose="020F0502020204030204" pitchFamily="34" charset="0"/>
                <a:ea typeface="Calibri" panose="020F0502020204030204" pitchFamily="34" charset="0"/>
                <a:cs typeface="Times New Roman" panose="02020603050405020304" pitchFamily="18" charset="0"/>
              </a:rPr>
              <a:t>, un </a:t>
            </a:r>
            <a:r>
              <a:rPr lang="fr-FR" sz="1200" i="1" dirty="0">
                <a:latin typeface="Calibri" panose="020F0502020204030204" pitchFamily="34" charset="0"/>
                <a:ea typeface="Calibri" panose="020F0502020204030204" pitchFamily="34" charset="0"/>
                <a:cs typeface="Times New Roman" panose="02020603050405020304" pitchFamily="18" charset="0"/>
              </a:rPr>
              <a:t>dispositif de dépistage hebdomadaire </a:t>
            </a:r>
            <a:r>
              <a:rPr lang="fr-FR" sz="1200" i="1" dirty="0" smtClean="0">
                <a:latin typeface="Calibri" panose="020F0502020204030204" pitchFamily="34" charset="0"/>
                <a:ea typeface="Calibri" panose="020F0502020204030204" pitchFamily="34" charset="0"/>
                <a:cs typeface="Times New Roman" panose="02020603050405020304" pitchFamily="18" charset="0"/>
              </a:rPr>
              <a:t>sera proposé </a:t>
            </a:r>
            <a:r>
              <a:rPr lang="fr-FR" sz="1200" i="1" dirty="0">
                <a:latin typeface="Calibri" panose="020F0502020204030204" pitchFamily="34" charset="0"/>
                <a:ea typeface="Calibri" panose="020F0502020204030204" pitchFamily="34" charset="0"/>
                <a:cs typeface="Times New Roman" panose="02020603050405020304" pitchFamily="18" charset="0"/>
              </a:rPr>
              <a:t>aux </a:t>
            </a:r>
            <a:r>
              <a:rPr lang="fr-FR" sz="1200" i="1" dirty="0" smtClean="0">
                <a:latin typeface="Calibri" panose="020F0502020204030204" pitchFamily="34" charset="0"/>
                <a:ea typeface="Calibri" panose="020F0502020204030204" pitchFamily="34" charset="0"/>
                <a:cs typeface="Times New Roman" panose="02020603050405020304" pitchFamily="18" charset="0"/>
              </a:rPr>
              <a:t>élèves de l'élémentaire et des internats </a:t>
            </a:r>
            <a:r>
              <a:rPr lang="fr-FR" sz="1200" i="1" dirty="0">
                <a:latin typeface="Calibri" panose="020F0502020204030204" pitchFamily="34" charset="0"/>
                <a:ea typeface="Calibri" panose="020F0502020204030204" pitchFamily="34" charset="0"/>
                <a:cs typeface="Times New Roman" panose="02020603050405020304" pitchFamily="18" charset="0"/>
              </a:rPr>
              <a:t>chaque début de semaine </a:t>
            </a:r>
            <a:r>
              <a:rPr lang="fr-FR" sz="1200" i="1" dirty="0" smtClean="0">
                <a:latin typeface="Calibri" panose="020F0502020204030204" pitchFamily="34" charset="0"/>
                <a:ea typeface="Calibri" panose="020F0502020204030204" pitchFamily="34" charset="0"/>
                <a:cs typeface="Times New Roman" panose="02020603050405020304" pitchFamily="18" charset="0"/>
              </a:rPr>
              <a:t>ou le dimanche soir </a:t>
            </a:r>
            <a:r>
              <a:rPr lang="fr-FR" sz="1200" b="1" i="1" dirty="0" smtClean="0">
                <a:latin typeface="Calibri" panose="020F0502020204030204" pitchFamily="34" charset="0"/>
                <a:ea typeface="Calibri" panose="020F0502020204030204" pitchFamily="34" charset="0"/>
                <a:cs typeface="Times New Roman" panose="02020603050405020304" pitchFamily="18" charset="0"/>
              </a:rPr>
              <a:t>à </a:t>
            </a:r>
            <a:r>
              <a:rPr lang="fr-FR" sz="1200" b="1" i="1" dirty="0">
                <a:latin typeface="Calibri" panose="020F0502020204030204" pitchFamily="34" charset="0"/>
                <a:ea typeface="Calibri" panose="020F0502020204030204" pitchFamily="34" charset="0"/>
                <a:cs typeface="Times New Roman" panose="02020603050405020304" pitchFamily="18" charset="0"/>
              </a:rPr>
              <a:t>faire à domicile</a:t>
            </a:r>
            <a:r>
              <a:rPr lang="fr-FR" sz="1200" i="1" dirty="0">
                <a:latin typeface="Calibri" panose="020F0502020204030204" pitchFamily="34" charset="0"/>
                <a:ea typeface="Calibri" panose="020F0502020204030204" pitchFamily="34" charset="0"/>
                <a:cs typeface="Times New Roman" panose="02020603050405020304" pitchFamily="18" charset="0"/>
              </a:rPr>
              <a:t>. Dès le lendemain, la  famille informe le directeur d’école : si le test est positif reprise des  mesures précisées supra. Si le test est négatif, l’enfant est de retour à l‘école avec une attestation sur l’honneur. </a:t>
            </a:r>
            <a:r>
              <a:rPr lang="fr-FR" sz="1200" i="1" dirty="0" smtClean="0">
                <a:latin typeface="Calibri" panose="020F0502020204030204" pitchFamily="34" charset="0"/>
                <a:ea typeface="Calibri" panose="020F0502020204030204" pitchFamily="34" charset="0"/>
                <a:cs typeface="Times New Roman" panose="02020603050405020304" pitchFamily="18" charset="0"/>
              </a:rPr>
              <a:t>Les modalités d’organisation du dépistage  pour les internats seront propres à chaque province. </a:t>
            </a:r>
            <a:endParaRPr lang="fr-FR" sz="12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113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principes</a:t>
            </a:r>
            <a:br>
              <a:rPr lang="fr-FR" dirty="0" smtClean="0"/>
            </a:br>
            <a:r>
              <a:rPr lang="fr-FR" dirty="0" smtClean="0"/>
              <a:t>généraux</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20"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6" name="ZoneTexte 5"/>
          <p:cNvSpPr txBox="1"/>
          <p:nvPr/>
        </p:nvSpPr>
        <p:spPr>
          <a:xfrm>
            <a:off x="3693647" y="227965"/>
            <a:ext cx="7847045" cy="7848302"/>
          </a:xfrm>
          <a:prstGeom prst="rect">
            <a:avLst/>
          </a:prstGeom>
          <a:noFill/>
        </p:spPr>
        <p:txBody>
          <a:bodyPr wrap="square" rtlCol="0">
            <a:spAutoFit/>
          </a:bodyPr>
          <a:lstStyle/>
          <a:p>
            <a:pPr marL="285750" indent="-285750">
              <a:buFont typeface="Wingdings" panose="05000000000000000000" pitchFamily="2" charset="2"/>
              <a:buChar char="ü"/>
            </a:pPr>
            <a:r>
              <a:rPr lang="fr-FR" b="1" dirty="0" smtClean="0">
                <a:solidFill>
                  <a:srgbClr val="00B0F0"/>
                </a:solidFill>
              </a:rPr>
              <a:t>LE ROLE DE L’ECOLE : OUVRIR + SÉCURISER</a:t>
            </a:r>
          </a:p>
          <a:p>
            <a:pPr algn="just"/>
            <a:r>
              <a:rPr lang="fr-FR" dirty="0" smtClean="0"/>
              <a:t>L’école est centrée sur son rôle éducatif et social. </a:t>
            </a:r>
            <a:r>
              <a:rPr lang="fr-FR" b="1" dirty="0" smtClean="0"/>
              <a:t>L’accompagnement des enfants et des familles </a:t>
            </a:r>
            <a:r>
              <a:rPr lang="fr-FR" dirty="0" smtClean="0"/>
              <a:t>dans cette période particulièrement difficile est la priorité. </a:t>
            </a:r>
            <a:endParaRPr lang="fr-FR" dirty="0"/>
          </a:p>
          <a:p>
            <a:endParaRPr lang="fr-FR" b="1" dirty="0" smtClean="0">
              <a:solidFill>
                <a:srgbClr val="00B0F0"/>
              </a:solidFill>
            </a:endParaRPr>
          </a:p>
          <a:p>
            <a:pPr marL="285750" indent="-285750">
              <a:buFont typeface="Wingdings" panose="05000000000000000000" pitchFamily="2" charset="2"/>
              <a:buChar char="ü"/>
            </a:pPr>
            <a:r>
              <a:rPr lang="fr-FR" b="1" dirty="0" smtClean="0">
                <a:solidFill>
                  <a:srgbClr val="00B0F0"/>
                </a:solidFill>
              </a:rPr>
              <a:t>L’ABSENTEISME</a:t>
            </a:r>
          </a:p>
          <a:p>
            <a:r>
              <a:rPr lang="fr-FR" dirty="0" smtClean="0"/>
              <a:t>Il sera toléré à la reprise. </a:t>
            </a:r>
          </a:p>
          <a:p>
            <a:endParaRPr lang="fr-FR" dirty="0"/>
          </a:p>
          <a:p>
            <a:pPr marL="285750" indent="-285750">
              <a:buFont typeface="Wingdings" panose="05000000000000000000" pitchFamily="2" charset="2"/>
              <a:buChar char="ü"/>
            </a:pPr>
            <a:r>
              <a:rPr lang="fr-FR" b="1" dirty="0" smtClean="0">
                <a:solidFill>
                  <a:srgbClr val="00B0F0"/>
                </a:solidFill>
              </a:rPr>
              <a:t>LES TROIS NIVEAUX</a:t>
            </a:r>
            <a:endParaRPr lang="fr-FR" b="1" dirty="0">
              <a:solidFill>
                <a:srgbClr val="00B0F0"/>
              </a:solidFill>
            </a:endParaRPr>
          </a:p>
          <a:p>
            <a:r>
              <a:rPr lang="fr-FR" dirty="0" smtClean="0"/>
              <a:t>L’approche est déclinée selon 3 niveaux :</a:t>
            </a:r>
          </a:p>
          <a:p>
            <a:r>
              <a:rPr lang="fr-FR" dirty="0" smtClean="0"/>
              <a:t>- Un protocole général + internats</a:t>
            </a:r>
          </a:p>
          <a:p>
            <a:pPr marL="285750" indent="-285750">
              <a:buFontTx/>
              <a:buChar char="-"/>
            </a:pPr>
            <a:r>
              <a:rPr lang="fr-FR" dirty="0" smtClean="0"/>
              <a:t>Les classes de maternelle</a:t>
            </a:r>
          </a:p>
          <a:p>
            <a:pPr marL="285750" indent="-285750">
              <a:buFontTx/>
              <a:buChar char="-"/>
            </a:pPr>
            <a:r>
              <a:rPr lang="fr-FR" dirty="0" smtClean="0"/>
              <a:t>Les classes élémentaires (CP au CM2)</a:t>
            </a:r>
          </a:p>
          <a:p>
            <a:pPr marL="285750" indent="-285750">
              <a:buFontTx/>
              <a:buChar char="-"/>
            </a:pPr>
            <a:r>
              <a:rPr lang="fr-FR" dirty="0" smtClean="0"/>
              <a:t>Secondaire : collèges et les lycées</a:t>
            </a:r>
          </a:p>
          <a:p>
            <a:endParaRPr lang="fr-FR" dirty="0"/>
          </a:p>
          <a:p>
            <a:pPr marL="285750" indent="-285750">
              <a:buFont typeface="Wingdings" panose="05000000000000000000" pitchFamily="2" charset="2"/>
              <a:buChar char="ü"/>
            </a:pPr>
            <a:r>
              <a:rPr lang="fr-FR" b="1" dirty="0" smtClean="0">
                <a:solidFill>
                  <a:srgbClr val="00B0F0"/>
                </a:solidFill>
              </a:rPr>
              <a:t>L’ADAPTATION AU CONTEXTE LOCAL</a:t>
            </a:r>
          </a:p>
          <a:p>
            <a:pPr algn="just"/>
            <a:r>
              <a:rPr lang="fr-FR" dirty="0"/>
              <a:t>Dans le secondaire particulièrement, l’organisation sera différente en fonction des établissements (effectifs, filières, internats, transports …).</a:t>
            </a:r>
          </a:p>
          <a:p>
            <a:r>
              <a:rPr lang="fr-FR" b="1" dirty="0">
                <a:solidFill>
                  <a:srgbClr val="00B050"/>
                </a:solidFill>
              </a:rPr>
              <a:t>EX : Les directeurs d’internats pourront prendre l’attache des principaux de collèges et des directeurs d’écoles  pour un échelonnement de l’arrivée des demi pensionnaires à l’internat.</a:t>
            </a:r>
          </a:p>
          <a:p>
            <a:pPr marL="285750" indent="-285750">
              <a:buFont typeface="Wingdings" panose="05000000000000000000" pitchFamily="2" charset="2"/>
              <a:buChar char="ü"/>
            </a:pPr>
            <a:r>
              <a:rPr lang="fr-FR" b="1" dirty="0" smtClean="0">
                <a:solidFill>
                  <a:srgbClr val="00B0F0"/>
                </a:solidFill>
              </a:rPr>
              <a:t>LES EXAMENS</a:t>
            </a:r>
            <a:endParaRPr lang="fr-FR" b="1" dirty="0">
              <a:solidFill>
                <a:srgbClr val="00B0F0"/>
              </a:solidFill>
            </a:endParaRPr>
          </a:p>
          <a:p>
            <a:r>
              <a:rPr lang="fr-FR" dirty="0" smtClean="0"/>
              <a:t>Le passage du Baccalauréat et du brevet en contrôle continu est à l’étude.</a:t>
            </a:r>
          </a:p>
          <a:p>
            <a:endParaRPr lang="fr-FR" dirty="0" smtClean="0"/>
          </a:p>
          <a:p>
            <a:endParaRPr lang="fr-FR" dirty="0"/>
          </a:p>
          <a:p>
            <a:r>
              <a:rPr lang="fr-FR" b="1" dirty="0" smtClean="0"/>
              <a:t> </a:t>
            </a:r>
          </a:p>
          <a:p>
            <a:endParaRPr lang="fr-FR" b="1" dirty="0"/>
          </a:p>
          <a:p>
            <a:endParaRPr lang="fr-FR" b="1" dirty="0"/>
          </a:p>
        </p:txBody>
      </p:sp>
    </p:spTree>
    <p:extLst>
      <p:ext uri="{BB962C8B-B14F-4D97-AF65-F5344CB8AC3E}">
        <p14:creationId xmlns:p14="http://schemas.microsoft.com/office/powerpoint/2010/main" val="3053920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EXEMPLE</a:t>
            </a:r>
            <a:br>
              <a:rPr lang="fr-FR" sz="3000" b="1" dirty="0" smtClean="0"/>
            </a:br>
            <a:r>
              <a:rPr lang="fr-FR" sz="3000" b="1" dirty="0" smtClean="0"/>
              <a:t>METROPOLE</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1203" y="132862"/>
            <a:ext cx="4238271" cy="6858000"/>
          </a:xfrm>
          <a:prstGeom prst="rect">
            <a:avLst/>
          </a:prstGeom>
        </p:spPr>
      </p:pic>
    </p:spTree>
    <p:extLst>
      <p:ext uri="{BB962C8B-B14F-4D97-AF65-F5344CB8AC3E}">
        <p14:creationId xmlns:p14="http://schemas.microsoft.com/office/powerpoint/2010/main" val="3122744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6" name="ZoneTexte 5"/>
          <p:cNvSpPr txBox="1"/>
          <p:nvPr/>
        </p:nvSpPr>
        <p:spPr>
          <a:xfrm>
            <a:off x="3657602" y="575762"/>
            <a:ext cx="7669762" cy="6463308"/>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t>Le </a:t>
            </a:r>
            <a:r>
              <a:rPr lang="fr-FR" dirty="0"/>
              <a:t>retour en classe des élèves, au sein de tous les établissements scolaires, nécessite </a:t>
            </a:r>
            <a:r>
              <a:rPr lang="fr-FR" b="1" dirty="0"/>
              <a:t>des modalités d’organisation répondant aux prescriptions émises par les autorités sanitaires.</a:t>
            </a:r>
            <a:endParaRPr lang="fr-FR" dirty="0"/>
          </a:p>
          <a:p>
            <a:pPr algn="just"/>
            <a:r>
              <a:rPr lang="fr-FR" dirty="0"/>
              <a:t> </a:t>
            </a:r>
          </a:p>
          <a:p>
            <a:pPr marL="285750" indent="-285750" algn="just">
              <a:buFont typeface="Wingdings" panose="05000000000000000000" pitchFamily="2" charset="2"/>
              <a:buChar char="Ø"/>
            </a:pPr>
            <a:r>
              <a:rPr lang="fr-FR" dirty="0"/>
              <a:t>Actuellement </a:t>
            </a:r>
            <a:r>
              <a:rPr lang="fr-FR" b="1" dirty="0"/>
              <a:t>le virus SARS-</a:t>
            </a:r>
            <a:r>
              <a:rPr lang="fr-FR" b="1" dirty="0" err="1"/>
              <a:t>Cov</a:t>
            </a:r>
            <a:r>
              <a:rPr lang="fr-FR" b="1" dirty="0"/>
              <a:t> 2 </a:t>
            </a:r>
            <a:r>
              <a:rPr lang="fr-FR" b="1" dirty="0" smtClean="0"/>
              <a:t>circule activement </a:t>
            </a:r>
            <a:r>
              <a:rPr lang="fr-FR" b="1" dirty="0"/>
              <a:t>en Nouvelle-Calédonie</a:t>
            </a:r>
            <a:r>
              <a:rPr lang="fr-FR" dirty="0"/>
              <a:t>, la réouverture des écoles et des établissements scolaires se fait donc dans ce contexte</a:t>
            </a:r>
            <a:r>
              <a:rPr lang="fr-FR" dirty="0" smtClean="0"/>
              <a:t>.</a:t>
            </a:r>
          </a:p>
          <a:p>
            <a:pPr algn="just"/>
            <a:r>
              <a:rPr lang="fr-FR" dirty="0" smtClean="0"/>
              <a:t> </a:t>
            </a:r>
            <a:r>
              <a:rPr lang="fr-FR" dirty="0"/>
              <a:t> </a:t>
            </a:r>
          </a:p>
          <a:p>
            <a:pPr marL="285750" indent="-285750" algn="just">
              <a:buFont typeface="Wingdings" panose="05000000000000000000" pitchFamily="2" charset="2"/>
              <a:buChar char="Ø"/>
            </a:pPr>
            <a:r>
              <a:rPr lang="fr-FR" b="1" dirty="0"/>
              <a:t>Le plan de continuité pédagogique sera maintenu, notamment en cas de fermeture ponctuelle de classe, d’école ou d’établissement</a:t>
            </a:r>
            <a:r>
              <a:rPr lang="fr-FR" dirty="0"/>
              <a:t>. </a:t>
            </a:r>
            <a:endParaRPr lang="fr-FR" dirty="0" smtClean="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 </a:t>
            </a:r>
            <a:r>
              <a:rPr lang="fr-FR" dirty="0" smtClean="0"/>
              <a:t>Les présents protocoles reposent </a:t>
            </a:r>
            <a:r>
              <a:rPr lang="fr-FR" dirty="0"/>
              <a:t>sur les prescriptions émises par la Direction des Affaires Sanitaires et Sociales de la Nouvelle-Calédonie (DASS-NC) au vu des avis rendus par le Comité d’experts en santé publique ainsi que sur les dispositions législatives et réglementaires en vigueur. </a:t>
            </a:r>
            <a:endParaRPr lang="fr-FR" dirty="0" smtClean="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smtClean="0"/>
              <a:t>Les </a:t>
            </a:r>
            <a:r>
              <a:rPr lang="fr-FR" dirty="0"/>
              <a:t>mesures à prendre nécessitent de tenir compte </a:t>
            </a:r>
            <a:r>
              <a:rPr lang="fr-FR" b="1" dirty="0"/>
              <a:t>du contexte propre à chaque école ou </a:t>
            </a:r>
            <a:r>
              <a:rPr lang="fr-FR" b="1" dirty="0" smtClean="0"/>
              <a:t>établissement.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smtClean="0"/>
              <a:t>La </a:t>
            </a:r>
            <a:r>
              <a:rPr lang="fr-FR" dirty="0"/>
              <a:t>mise en œuvre de ces prescriptions nécessite une collaboration très étroite entre </a:t>
            </a:r>
            <a:r>
              <a:rPr lang="fr-FR" b="1" dirty="0"/>
              <a:t>les établissements scolaires, les services des provinces et des communes.</a:t>
            </a:r>
          </a:p>
          <a:p>
            <a:pPr algn="just"/>
            <a:endParaRPr lang="fr-FR" dirty="0"/>
          </a:p>
        </p:txBody>
      </p:sp>
      <p:sp>
        <p:nvSpPr>
          <p:cNvPr id="9" name="ZoneTexte 8"/>
          <p:cNvSpPr txBox="1"/>
          <p:nvPr/>
        </p:nvSpPr>
        <p:spPr>
          <a:xfrm>
            <a:off x="3956179" y="114097"/>
            <a:ext cx="4152123" cy="461665"/>
          </a:xfrm>
          <a:prstGeom prst="rect">
            <a:avLst/>
          </a:prstGeom>
          <a:noFill/>
        </p:spPr>
        <p:txBody>
          <a:bodyPr wrap="square" rtlCol="0">
            <a:spAutoFit/>
          </a:bodyPr>
          <a:lstStyle/>
          <a:p>
            <a:r>
              <a:rPr lang="fr-FR" sz="2400" b="1" dirty="0" smtClean="0">
                <a:solidFill>
                  <a:srgbClr val="00B0F0"/>
                </a:solidFill>
              </a:rPr>
              <a:t>LE CONTEXTE GENERAL</a:t>
            </a:r>
            <a:endParaRPr lang="fr-FR" sz="2400" b="1" dirty="0">
              <a:solidFill>
                <a:srgbClr val="00B0F0"/>
              </a:solidFill>
            </a:endParaRPr>
          </a:p>
        </p:txBody>
      </p:sp>
    </p:spTree>
    <p:extLst>
      <p:ext uri="{BB962C8B-B14F-4D97-AF65-F5344CB8AC3E}">
        <p14:creationId xmlns:p14="http://schemas.microsoft.com/office/powerpoint/2010/main" val="1035943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6" name="ZoneTexte 5"/>
          <p:cNvSpPr txBox="1"/>
          <p:nvPr/>
        </p:nvSpPr>
        <p:spPr>
          <a:xfrm>
            <a:off x="3536304" y="1182252"/>
            <a:ext cx="8136292" cy="5632311"/>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t>Les </a:t>
            </a:r>
            <a:r>
              <a:rPr lang="fr-FR" dirty="0"/>
              <a:t>parents d’élèves jouent un rôle essentiel. </a:t>
            </a:r>
            <a:r>
              <a:rPr lang="fr-FR" b="1" dirty="0"/>
              <a:t>Ils sont invités à observer l’état de santé et</a:t>
            </a:r>
            <a:r>
              <a:rPr lang="fr-FR" dirty="0"/>
              <a:t> </a:t>
            </a:r>
            <a:r>
              <a:rPr lang="fr-FR" b="1" dirty="0"/>
              <a:t>prendre la température de leur enfant avant le départ pour l’école. </a:t>
            </a:r>
            <a:r>
              <a:rPr lang="fr-FR" dirty="0"/>
              <a:t>Ils s’engagent à ne pas mettre leurs enfants à l’école, au collège ou au lycée en cas de fièvre (38 °C ou plus) ou en cas d’apparition de symptômes évoquant la Covid-19(1) chez l’élève ou dans sa famille. </a:t>
            </a:r>
            <a:endParaRPr lang="fr-FR" dirty="0" smtClean="0"/>
          </a:p>
          <a:p>
            <a:pPr algn="just"/>
            <a:endParaRPr lang="fr-FR" dirty="0"/>
          </a:p>
          <a:p>
            <a:pPr marL="285750" indent="-285750" algn="just">
              <a:buFont typeface="Wingdings" panose="05000000000000000000" pitchFamily="2" charset="2"/>
              <a:buChar char="Ø"/>
            </a:pPr>
            <a:r>
              <a:rPr lang="fr-FR" dirty="0" smtClean="0"/>
              <a:t>De </a:t>
            </a:r>
            <a:r>
              <a:rPr lang="fr-FR" dirty="0"/>
              <a:t>même, les élèves ayant été testés positivement au SARSCov2, ou dont un membre du foyer a été testé positivement, ne doivent pas se rendre dans l’école ou l’établissement scolaire. Ils en informent le directeur de l’établissement scolaire ou de l’école. </a:t>
            </a:r>
          </a:p>
          <a:p>
            <a:pPr algn="just"/>
            <a:r>
              <a:rPr lang="fr-FR" dirty="0"/>
              <a:t>Les personnels doivent s’appliquer les mêmes règles.</a:t>
            </a:r>
          </a:p>
          <a:p>
            <a:pPr algn="just"/>
            <a:r>
              <a:rPr lang="fr-FR" dirty="0"/>
              <a:t> </a:t>
            </a:r>
          </a:p>
          <a:p>
            <a:pPr marL="285750" indent="-285750" algn="just">
              <a:buFont typeface="Wingdings" panose="05000000000000000000" pitchFamily="2" charset="2"/>
              <a:buChar char="Ø"/>
            </a:pPr>
            <a:r>
              <a:rPr lang="fr-FR" dirty="0"/>
              <a:t>L’accès des accompagnateurs aux bâtiments scolaires doit se limiter au strict nécessaire et se faire après nettoyage des mains ou distribution de gel </a:t>
            </a:r>
            <a:r>
              <a:rPr lang="fr-FR" dirty="0" smtClean="0"/>
              <a:t>hydro alcoolique. </a:t>
            </a:r>
            <a:r>
              <a:rPr lang="fr-FR" dirty="0"/>
              <a:t>Les accompagnateurs </a:t>
            </a:r>
            <a:r>
              <a:rPr lang="fr-FR" dirty="0" smtClean="0"/>
              <a:t>ou toute personne extérieure au service, aux bâtiments ou à l’internat doivent </a:t>
            </a:r>
            <a:r>
              <a:rPr lang="fr-FR" dirty="0"/>
              <a:t>porter un masque et respecter une distanciation physique d’au moins un mètre. </a:t>
            </a:r>
            <a:r>
              <a:rPr lang="fr-FR" b="1" dirty="0"/>
              <a:t>La tenue d’un registre est nécessaire pour le « traçage » des personnes</a:t>
            </a:r>
            <a:r>
              <a:rPr lang="fr-FR" dirty="0"/>
              <a:t> au cas où surviendrait en milieu scolaire un cas positif de </a:t>
            </a:r>
            <a:r>
              <a:rPr lang="fr-FR" dirty="0" err="1"/>
              <a:t>Covid</a:t>
            </a:r>
            <a:endParaRPr lang="fr-FR" dirty="0"/>
          </a:p>
          <a:p>
            <a:pPr algn="just"/>
            <a:endParaRPr lang="fr-FR" dirty="0"/>
          </a:p>
        </p:txBody>
      </p:sp>
      <p:sp>
        <p:nvSpPr>
          <p:cNvPr id="9" name="ZoneTexte 8"/>
          <p:cNvSpPr txBox="1"/>
          <p:nvPr/>
        </p:nvSpPr>
        <p:spPr>
          <a:xfrm>
            <a:off x="3806889" y="622415"/>
            <a:ext cx="4152123" cy="461665"/>
          </a:xfrm>
          <a:prstGeom prst="rect">
            <a:avLst/>
          </a:prstGeom>
          <a:noFill/>
        </p:spPr>
        <p:txBody>
          <a:bodyPr wrap="square" rtlCol="0">
            <a:spAutoFit/>
          </a:bodyPr>
          <a:lstStyle/>
          <a:p>
            <a:r>
              <a:rPr lang="fr-FR" sz="2400" b="1" dirty="0" smtClean="0">
                <a:solidFill>
                  <a:srgbClr val="00B0F0"/>
                </a:solidFill>
              </a:rPr>
              <a:t>LE RÔLE DES FAMILLES</a:t>
            </a:r>
            <a:endParaRPr lang="fr-FR" sz="2400" b="1" dirty="0">
              <a:solidFill>
                <a:srgbClr val="00B0F0"/>
              </a:solidFill>
            </a:endParaRPr>
          </a:p>
        </p:txBody>
      </p:sp>
    </p:spTree>
    <p:extLst>
      <p:ext uri="{BB962C8B-B14F-4D97-AF65-F5344CB8AC3E}">
        <p14:creationId xmlns:p14="http://schemas.microsoft.com/office/powerpoint/2010/main" val="3897175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7" name="Zone de texte 8"/>
          <p:cNvSpPr txBox="1"/>
          <p:nvPr/>
        </p:nvSpPr>
        <p:spPr>
          <a:xfrm>
            <a:off x="3526971" y="766231"/>
            <a:ext cx="8145625" cy="5466618"/>
          </a:xfrm>
          <a:prstGeom prst="rect">
            <a:avLst/>
          </a:prstGeom>
          <a:solidFill>
            <a:srgbClr val="BEDBF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algn="l">
              <a:lnSpc>
                <a:spcPct val="107000"/>
              </a:lnSpc>
              <a:spcAft>
                <a:spcPts val="0"/>
              </a:spcAft>
            </a:pPr>
            <a:r>
              <a:rPr lang="fr-FR" sz="1400" b="1" dirty="0">
                <a:solidFill>
                  <a:srgbClr val="1C77A5"/>
                </a:solidFill>
                <a:effectLst/>
                <a:latin typeface="Marianne"/>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0"/>
              </a:spcAft>
            </a:pPr>
            <a:r>
              <a:rPr lang="fr-FR" sz="1400" b="1" cap="all"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LES </a:t>
            </a:r>
            <a:r>
              <a:rPr lang="fr-FR" sz="1400" b="1" cap="all" dirty="0" smtClean="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règles </a:t>
            </a:r>
            <a:r>
              <a:rPr lang="fr-FR" sz="1400" b="1" cap="all"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de distanciation </a:t>
            </a:r>
            <a:r>
              <a:rPr lang="fr-FR" sz="1400" b="1" cap="all" dirty="0" smtClean="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physique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69875" marR="240347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Le principe est la </a:t>
            </a:r>
            <a:r>
              <a:rPr lang="fr-FR" sz="1400" b="1" dirty="0">
                <a:effectLst/>
                <a:latin typeface="Calibri" panose="020F0502020204030204" pitchFamily="34" charset="0"/>
                <a:ea typeface="Calibri" panose="020F0502020204030204" pitchFamily="34" charset="0"/>
                <a:cs typeface="Calibri" panose="020F0502020204030204" pitchFamily="34" charset="0"/>
              </a:rPr>
              <a:t>distanciation physique lorsqu’elle est matériellement possible</a:t>
            </a:r>
            <a:r>
              <a:rPr lang="fr-FR" sz="1400" dirty="0">
                <a:effectLst/>
                <a:latin typeface="Calibri" panose="020F0502020204030204" pitchFamily="34" charset="0"/>
                <a:ea typeface="Calibri" panose="020F0502020204030204" pitchFamily="34" charset="0"/>
                <a:cs typeface="Calibri" panose="020F0502020204030204" pitchFamily="34" charset="0"/>
              </a:rPr>
              <a:t>, dans les espaces clos (dont la salle de classe), entre l’enseignant et les élèves ainsi qu’entre les élèves </a:t>
            </a:r>
            <a:r>
              <a:rPr lang="fr-FR" sz="1400" b="1" dirty="0">
                <a:effectLst/>
                <a:latin typeface="Calibri" panose="020F0502020204030204" pitchFamily="34" charset="0"/>
                <a:ea typeface="Calibri" panose="020F0502020204030204" pitchFamily="34" charset="0"/>
                <a:cs typeface="Calibri" panose="020F0502020204030204" pitchFamily="34" charset="0"/>
              </a:rPr>
              <a:t>quand ils sont côte à côte ou face à face</a:t>
            </a: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69875" marR="24320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69875" marR="243205" algn="just">
              <a:lnSpc>
                <a:spcPct val="107000"/>
              </a:lnSpc>
              <a:spcAft>
                <a:spcPts val="0"/>
              </a:spcAft>
            </a:pPr>
            <a:r>
              <a:rPr lang="fr-FR" sz="14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A l’école primaire, Si </a:t>
            </a:r>
            <a:r>
              <a:rPr lang="fr-F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la configuration des salles de classe (surface, mobilier, etc.) ne permet absolument pas de respecter la distanciation physique, alors </a:t>
            </a:r>
            <a:r>
              <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l’espace est organisé de manière à ce que les élèves ne changent pas de place</a:t>
            </a:r>
            <a:r>
              <a:rPr lang="fr-F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et à maintenir la plus grande distance possible entre eux</a:t>
            </a:r>
            <a:r>
              <a:rPr lang="fr-FR" sz="14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p>
            <a:pPr marL="269875" marR="243205" algn="just">
              <a:lnSpc>
                <a:spcPct val="107000"/>
              </a:lnSpc>
              <a:spcAft>
                <a:spcPts val="0"/>
              </a:spcAft>
            </a:pPr>
            <a:r>
              <a:rPr lang="fr-FR" sz="1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En collège et en lycée la distanciation physique doit être respectée. </a:t>
            </a:r>
            <a:endParaRPr lang="fr-F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69875" marR="243205" algn="just">
              <a:lnSpc>
                <a:spcPct val="107000"/>
              </a:lnSpc>
              <a:spcAft>
                <a:spcPts val="0"/>
              </a:spcAft>
            </a:pPr>
            <a:r>
              <a:rPr lang="fr-F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69875" marR="24574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Elle ne s’applique pas dans les espaces extérieurs </a:t>
            </a:r>
            <a:r>
              <a:rPr lang="fr-FR" sz="1400" b="1" dirty="0">
                <a:effectLst/>
                <a:latin typeface="Calibri" panose="020F0502020204030204" pitchFamily="34" charset="0"/>
                <a:ea typeface="Calibri" panose="020F0502020204030204" pitchFamily="34" charset="0"/>
                <a:cs typeface="Calibri" panose="020F0502020204030204" pitchFamily="34" charset="0"/>
              </a:rPr>
              <a:t>entre élèves masqués d’une même classe</a:t>
            </a:r>
            <a:r>
              <a:rPr lang="fr-FR" sz="1400" dirty="0">
                <a:effectLst/>
                <a:latin typeface="Calibri" panose="020F0502020204030204" pitchFamily="34" charset="0"/>
                <a:ea typeface="Calibri" panose="020F0502020204030204" pitchFamily="34" charset="0"/>
                <a:cs typeface="Calibri" panose="020F0502020204030204" pitchFamily="34" charset="0"/>
              </a:rPr>
              <a:t> ou </a:t>
            </a:r>
            <a:r>
              <a:rPr lang="fr-FR" sz="1400" b="1" dirty="0">
                <a:effectLst/>
                <a:latin typeface="Calibri" panose="020F0502020204030204" pitchFamily="34" charset="0"/>
                <a:ea typeface="Calibri" panose="020F0502020204030204" pitchFamily="34" charset="0"/>
                <a:cs typeface="Calibri" panose="020F0502020204030204" pitchFamily="34" charset="0"/>
              </a:rPr>
              <a:t>d’un même groupe</a:t>
            </a: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69875" marR="24574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Pour les activités physiques et sportives, où le port du masque n’est pas obligatoire,  la distanciation physique de 2 mètres entre les élèves doit être appliquée.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69875" marR="24574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La distanciation physique doit être maintenue, dans tous les cas, entre les élèves de groupes différents (classes, groupes de classes ou niveaux).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69875" marR="24574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69875" marR="245745"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Les publics habituellement hébergés peuvent être accueillis </a:t>
            </a:r>
            <a:r>
              <a:rPr lang="fr-FR" sz="1400" b="1" dirty="0">
                <a:effectLst/>
                <a:latin typeface="Calibri" panose="020F0502020204030204" pitchFamily="34" charset="0"/>
                <a:ea typeface="Calibri" panose="020F0502020204030204" pitchFamily="34" charset="0"/>
                <a:cs typeface="Calibri" panose="020F0502020204030204" pitchFamily="34" charset="0"/>
              </a:rPr>
              <a:t>dans les internats</a:t>
            </a:r>
            <a:r>
              <a:rPr lang="fr-FR" sz="1400" dirty="0">
                <a:effectLst/>
                <a:latin typeface="Calibri" panose="020F0502020204030204" pitchFamily="34" charset="0"/>
                <a:ea typeface="Calibri" panose="020F0502020204030204" pitchFamily="34" charset="0"/>
                <a:cs typeface="Calibri" panose="020F0502020204030204" pitchFamily="34" charset="0"/>
              </a:rPr>
              <a:t>. La distanciation étant difficilement applicable dans les chambres</a:t>
            </a:r>
            <a:r>
              <a:rPr lang="fr-FR" sz="1400" dirty="0" smtClean="0">
                <a:effectLst/>
                <a:latin typeface="Calibri" panose="020F0502020204030204" pitchFamily="34" charset="0"/>
                <a:ea typeface="Calibri" panose="020F0502020204030204" pitchFamily="34" charset="0"/>
                <a:cs typeface="Calibri" panose="020F0502020204030204" pitchFamily="34" charset="0"/>
              </a:rPr>
              <a:t>, les dortoirs, le réfectoire, les sanitaires,  </a:t>
            </a:r>
            <a:r>
              <a:rPr lang="fr-FR" sz="1400" dirty="0">
                <a:effectLst/>
                <a:latin typeface="Calibri" panose="020F0502020204030204" pitchFamily="34" charset="0"/>
                <a:ea typeface="Calibri" panose="020F0502020204030204" pitchFamily="34" charset="0"/>
                <a:cs typeface="Calibri" panose="020F0502020204030204" pitchFamily="34" charset="0"/>
              </a:rPr>
              <a:t>la constitution de groupe fixe et identifié est nécessaire, néanmoins la distance </a:t>
            </a:r>
            <a:r>
              <a:rPr lang="fr-FR" sz="1400" dirty="0">
                <a:effectLst/>
                <a:latin typeface="Calibri" panose="020F0502020204030204" pitchFamily="34" charset="0"/>
                <a:ea typeface="Calibri" panose="020F0502020204030204" pitchFamily="34" charset="0"/>
                <a:cs typeface="Times New Roman" panose="02020603050405020304" pitchFamily="18" charset="0"/>
              </a:rPr>
              <a:t>entre les lits doit être d’au moins un mètre</a:t>
            </a:r>
            <a:r>
              <a:rPr lang="fr-FR" sz="1400" dirty="0" smtClean="0">
                <a:effectLst/>
                <a:latin typeface="Calibri" panose="020F0502020204030204" pitchFamily="34" charset="0"/>
                <a:ea typeface="Calibri" panose="020F0502020204030204" pitchFamily="34" charset="0"/>
                <a:cs typeface="Calibri" panose="020F0502020204030204" pitchFamily="34" charset="0"/>
              </a:rPr>
              <a:t>. </a:t>
            </a:r>
            <a:r>
              <a:rPr lang="fr-FR" sz="14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PROTOCOLE SPECIFIQUE</a:t>
            </a:r>
            <a:endParaRPr lang="fr-F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70510" marR="245745"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8" name="Groupe 7"/>
          <p:cNvGrpSpPr/>
          <p:nvPr/>
        </p:nvGrpSpPr>
        <p:grpSpPr>
          <a:xfrm>
            <a:off x="9469145" y="1006462"/>
            <a:ext cx="1968500" cy="944880"/>
            <a:chOff x="0" y="0"/>
            <a:chExt cx="1969008" cy="944880"/>
          </a:xfrm>
        </p:grpSpPr>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69008" cy="944880"/>
            </a:xfrm>
            <a:prstGeom prst="rect">
              <a:avLst/>
            </a:prstGeom>
          </p:spPr>
        </p:pic>
        <p:sp>
          <p:nvSpPr>
            <p:cNvPr id="11" name="Rectangle 10"/>
            <p:cNvSpPr/>
            <p:nvPr/>
          </p:nvSpPr>
          <p:spPr>
            <a:xfrm>
              <a:off x="30480" y="682752"/>
              <a:ext cx="896112" cy="225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700" b="1">
                  <a:solidFill>
                    <a:srgbClr val="2E74B5"/>
                  </a:solidFill>
                  <a:effectLst/>
                  <a:ea typeface="Calibri" panose="020F0502020204030204" pitchFamily="34" charset="0"/>
                  <a:cs typeface="Times New Roman" panose="02020603050405020304" pitchFamily="18" charset="0"/>
                </a:rPr>
                <a:t>Masque obligatoire dès 6 ans</a:t>
              </a:r>
              <a:endParaRPr lang="fr-FR"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43443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37" y="1123837"/>
            <a:ext cx="3097764" cy="4601183"/>
          </a:xfrm>
        </p:spPr>
        <p:txBody>
          <a:bodyPr>
            <a:normAutofit/>
          </a:bodyPr>
          <a:lstStyle/>
          <a:p>
            <a:pPr algn="ctr"/>
            <a:r>
              <a:rPr lang="fr-FR" sz="3000" b="1" dirty="0" smtClean="0"/>
              <a:t>LE PROTOCOLE GENERAL</a:t>
            </a:r>
            <a:endParaRPr lang="fr-FR" sz="3000"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5" y="0"/>
            <a:ext cx="2757487" cy="1182252"/>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 r="33879" b="1160"/>
          <a:stretch/>
        </p:blipFill>
        <p:spPr>
          <a:xfrm>
            <a:off x="325112" y="5505644"/>
            <a:ext cx="2803095" cy="1187515"/>
          </a:xfrm>
          <a:prstGeom prst="rect">
            <a:avLst/>
          </a:prstGeom>
        </p:spPr>
      </p:pic>
      <p:sp>
        <p:nvSpPr>
          <p:cNvPr id="9" name="Zone de texte 22"/>
          <p:cNvSpPr txBox="1"/>
          <p:nvPr/>
        </p:nvSpPr>
        <p:spPr>
          <a:xfrm>
            <a:off x="3534164" y="322576"/>
            <a:ext cx="8045126" cy="6370583"/>
          </a:xfrm>
          <a:prstGeom prst="rect">
            <a:avLst/>
          </a:prstGeom>
          <a:solidFill>
            <a:srgbClr val="BEDBF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0510" algn="l">
              <a:lnSpc>
                <a:spcPct val="107000"/>
              </a:lnSpc>
              <a:spcAft>
                <a:spcPts val="0"/>
              </a:spcAft>
            </a:pPr>
            <a:r>
              <a:rPr lang="fr-FR" sz="1400" b="1" dirty="0">
                <a:solidFill>
                  <a:srgbClr val="1C77A5"/>
                </a:solidFill>
                <a:effectLst/>
                <a:latin typeface="Marianne"/>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30200" algn="just">
              <a:lnSpc>
                <a:spcPct val="107000"/>
              </a:lnSpc>
              <a:spcAft>
                <a:spcPts val="0"/>
              </a:spcAft>
            </a:pPr>
            <a:r>
              <a:rPr lang="fr-FR" sz="1400" b="1" cap="all"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Les gestes </a:t>
            </a:r>
            <a:r>
              <a:rPr lang="fr-FR" sz="1400" b="1" cap="all" dirty="0" smtClean="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barrières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30200" algn="just">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245110"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Les gestes barrières rappelés ci-après, doivent être appliqués en permanence, partout et par tout le monde. À l’heure actuelle, ce sont les mesures de prévention individuelles les plus efficaces contre la propagation du virus.</a:t>
            </a:r>
          </a:p>
          <a:p>
            <a:pPr marL="270510" marR="245110" algn="just">
              <a:lnSpc>
                <a:spcPct val="107000"/>
              </a:lnSpc>
              <a:spcAft>
                <a:spcPts val="800"/>
              </a:spcAft>
            </a:pPr>
            <a:r>
              <a:rPr lang="fr-FR" sz="1400" b="1" dirty="0">
                <a:solidFill>
                  <a:srgbClr val="1C77A5"/>
                </a:solidFill>
                <a:effectLst/>
                <a:latin typeface="Arial" panose="020B0604020202020204" pitchFamily="34" charset="0"/>
                <a:ea typeface="Calibri" panose="020F0502020204030204" pitchFamily="34" charset="0"/>
                <a:cs typeface="Times New Roman" panose="02020603050405020304" pitchFamily="18" charset="0"/>
              </a:rPr>
              <a:t>Le lavage des mains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R="245110" algn="just">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Le lavage des mains est essentiel. </a:t>
            </a:r>
            <a:r>
              <a:rPr lang="fr-FR" sz="1400" dirty="0">
                <a:effectLst/>
                <a:latin typeface="Calibri" panose="020F0502020204030204" pitchFamily="34" charset="0"/>
                <a:ea typeface="Calibri" panose="020F0502020204030204" pitchFamily="34" charset="0"/>
                <a:cs typeface="Times New Roman" panose="02020603050405020304" pitchFamily="18" charset="0"/>
              </a:rPr>
              <a:t>Il consiste à laver à l’eau et au savon toutes les parties des mains. Le séchage doit être soigneux si possible en utilisant une serviette en papier jetable, ou sinon en laissant sécher ses mains à l’air libre. L’essuyage sur les vêtements est à proscrire, ainsi que l’utilisation de serviettes à usage collectif. </a:t>
            </a:r>
          </a:p>
          <a:p>
            <a:pPr marR="245110"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À défaut, l’utilisation d’une solution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hydro alcoolique </a:t>
            </a:r>
            <a:r>
              <a:rPr lang="fr-FR" sz="1400" dirty="0">
                <a:effectLst/>
                <a:latin typeface="Calibri" panose="020F0502020204030204" pitchFamily="34" charset="0"/>
                <a:ea typeface="Calibri" panose="020F0502020204030204" pitchFamily="34" charset="0"/>
                <a:cs typeface="Times New Roman" panose="02020603050405020304" pitchFamily="18" charset="0"/>
              </a:rPr>
              <a:t>peut être envisagée.</a:t>
            </a:r>
          </a:p>
          <a:p>
            <a:pPr marL="270510" marR="245110"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p>
            <a:pPr marL="270510" marR="245110"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 lavage des mains doit être réalisé, </a:t>
            </a:r>
            <a:r>
              <a:rPr lang="fr-FR" sz="1400" i="1" dirty="0">
                <a:effectLst/>
                <a:latin typeface="Calibri" panose="020F0502020204030204" pitchFamily="34" charset="0"/>
                <a:ea typeface="Calibri" panose="020F0502020204030204" pitchFamily="34" charset="0"/>
                <a:cs typeface="Times New Roman" panose="02020603050405020304" pitchFamily="18" charset="0"/>
              </a:rPr>
              <a:t>a minima</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245110" lvl="0" indent="-342900" algn="just">
              <a:lnSpc>
                <a:spcPct val="107000"/>
              </a:lnSpc>
              <a:spcAft>
                <a:spcPts val="800"/>
              </a:spcAft>
              <a:buFont typeface="Symbol" panose="05050102010706020507" pitchFamily="18" charset="2"/>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à l’arrivée dans l’école ou l’établissement ;</a:t>
            </a:r>
          </a:p>
          <a:p>
            <a:pPr marL="342900" marR="245110" lvl="0" indent="-342900" algn="just">
              <a:lnSpc>
                <a:spcPct val="107000"/>
              </a:lnSpc>
              <a:spcAft>
                <a:spcPts val="800"/>
              </a:spcAft>
              <a:buFont typeface="Symbol" panose="05050102010706020507" pitchFamily="18" charset="2"/>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avant et après chaque repas ;</a:t>
            </a:r>
          </a:p>
          <a:p>
            <a:pPr marL="342900" marR="245110" lvl="0" indent="-342900" algn="just">
              <a:lnSpc>
                <a:spcPct val="107000"/>
              </a:lnSpc>
              <a:spcAft>
                <a:spcPts val="800"/>
              </a:spcAft>
              <a:buFont typeface="Symbol" panose="05050102010706020507" pitchFamily="18" charset="2"/>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aux récréations ;</a:t>
            </a:r>
          </a:p>
          <a:p>
            <a:pPr marL="342900" marR="245110" lvl="0" indent="-342900" algn="just">
              <a:lnSpc>
                <a:spcPct val="107000"/>
              </a:lnSpc>
              <a:spcAft>
                <a:spcPts val="800"/>
              </a:spcAft>
              <a:buFont typeface="Symbol" panose="05050102010706020507" pitchFamily="18" charset="2"/>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après être allé aux toilettes ;</a:t>
            </a:r>
          </a:p>
          <a:p>
            <a:pPr marL="342900" marR="245110" lvl="0" indent="-342900" algn="just">
              <a:lnSpc>
                <a:spcPct val="107000"/>
              </a:lnSpc>
              <a:spcAft>
                <a:spcPts val="800"/>
              </a:spcAft>
              <a:buFont typeface="Symbol" panose="05050102010706020507" pitchFamily="18" charset="2"/>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le soir avant de rentrer chez soi ou dès l’arrivée au domicile.</a:t>
            </a:r>
          </a:p>
          <a:p>
            <a:pPr marL="270510" marR="245110"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 lavage des mains aux lavabos peut se réaliser sans mesure de distance physique entre les élèves d’une même classe ou d’un même groupe à condition que le masque soit en place sur le visage (pour les élèves à partir de l’école élémentaire (dès le CP).</a:t>
            </a:r>
          </a:p>
        </p:txBody>
      </p:sp>
      <p:pic>
        <p:nvPicPr>
          <p:cNvPr id="12" name="Image 11"/>
          <p:cNvPicPr/>
          <p:nvPr/>
        </p:nvPicPr>
        <p:blipFill>
          <a:blip r:embed="rId4">
            <a:extLst>
              <a:ext uri="{28A0092B-C50C-407E-A947-70E740481C1C}">
                <a14:useLocalDpi xmlns:a14="http://schemas.microsoft.com/office/drawing/2010/main" val="0"/>
              </a:ext>
            </a:extLst>
          </a:blip>
          <a:stretch>
            <a:fillRect/>
          </a:stretch>
        </p:blipFill>
        <p:spPr>
          <a:xfrm>
            <a:off x="9097346" y="3755570"/>
            <a:ext cx="1698172" cy="1488234"/>
          </a:xfrm>
          <a:prstGeom prst="rect">
            <a:avLst/>
          </a:prstGeom>
        </p:spPr>
      </p:pic>
    </p:spTree>
    <p:extLst>
      <p:ext uri="{BB962C8B-B14F-4D97-AF65-F5344CB8AC3E}">
        <p14:creationId xmlns:p14="http://schemas.microsoft.com/office/powerpoint/2010/main" val="291647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Cadre</Template>
  <TotalTime>1328</TotalTime>
  <Words>1584</Words>
  <Application>Microsoft Office PowerPoint</Application>
  <PresentationFormat>Personnalisé</PresentationFormat>
  <Paragraphs>428</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Cadre</vt:lpstr>
      <vt:lpstr>Les protocoles sanitaires en milieu scolaire   </vt:lpstr>
      <vt:lpstr>La méthode de travail</vt:lpstr>
      <vt:lpstr>Les conditions sanitaires </vt:lpstr>
      <vt:lpstr>Les principes généraux</vt:lpstr>
      <vt:lpstr>EXEMPLE METROPOLE</vt:lpstr>
      <vt:lpstr>LE PROTOCOLE GENERAL</vt:lpstr>
      <vt:lpstr>LE PROTOCOLE GENERAL</vt:lpstr>
      <vt:lpstr>LE PROTOCOLE GENERAL</vt:lpstr>
      <vt:lpstr>LE PROTOCOLE GENERAL</vt:lpstr>
      <vt:lpstr>LE PROTOCOLE GENERAL</vt:lpstr>
      <vt:lpstr>LE PROTOCOLE GENERAL</vt:lpstr>
      <vt:lpstr>LE PROTOCOLE GENERAL</vt:lpstr>
      <vt:lpstr>LE PROTOCOLE GENERAL</vt:lpstr>
      <vt:lpstr>LE PROTOCOLE GENERAL</vt:lpstr>
      <vt:lpstr>ÉLÈVES AVEC SYMPTÔMES</vt:lpstr>
      <vt:lpstr>PROTOCOLE ÉLÈVES DE MATERNELLE</vt:lpstr>
      <vt:lpstr>PROTOCOLE ELEVES DE MATERNELLE</vt:lpstr>
      <vt:lpstr>PROTOCOLE ELEVES  CP AU CM2</vt:lpstr>
      <vt:lpstr>PROTOCOLE ÉLÈVES  CP AU CM2</vt:lpstr>
      <vt:lpstr>PROTOCOLE COLLÈGES LYCÉES</vt:lpstr>
      <vt:lpstr> </vt:lpstr>
      <vt:lpstr>LE PROTOCOLE RESTAURATION</vt:lpstr>
      <vt:lpstr>PROTOCOLE INTERNATS</vt:lpstr>
      <vt:lpstr>PROTOCOLE AGENTS (ex : secondaire)</vt:lpstr>
      <vt:lpstr>PROTOCOLE AGENTS (ex : secondaire)</vt:lpstr>
      <vt:lpstr>LA COMMUNICATION</vt:lpstr>
      <vt:lpstr>LA COMMUNICATION</vt:lpstr>
      <vt:lpstr>LA COMMUNICATION</vt:lpstr>
      <vt:lpstr>L’ORGANISATION DE  LA RENTRÉE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protocoles sanitaires en milieu scolaire</dc:title>
  <dc:creator>Utilisateur</dc:creator>
  <cp:lastModifiedBy>Christelle VARNEY</cp:lastModifiedBy>
  <cp:revision>85</cp:revision>
  <cp:lastPrinted>2021-09-27T02:48:02Z</cp:lastPrinted>
  <dcterms:created xsi:type="dcterms:W3CDTF">2021-09-25T22:26:47Z</dcterms:created>
  <dcterms:modified xsi:type="dcterms:W3CDTF">2021-09-29T19:30:56Z</dcterms:modified>
</cp:coreProperties>
</file>